
<file path=[Content_Types].xml><?xml version="1.0" encoding="utf-8"?>
<Types xmlns="http://schemas.openxmlformats.org/package/2006/content-types">
  <Default Extension="bin" ContentType="image/png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2.xml" ContentType="application/vnd.openxmlformats-officedocument.presentationml.tags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48" r:id="rId1"/>
  </p:sldMasterIdLst>
  <p:notesMasterIdLst>
    <p:notesMasterId r:id="rId69"/>
  </p:notesMasterIdLst>
  <p:handoutMasterIdLst>
    <p:handoutMasterId r:id="rId70"/>
  </p:handoutMasterIdLst>
  <p:sldIdLst>
    <p:sldId id="261" r:id="rId2"/>
    <p:sldId id="332" r:id="rId3"/>
    <p:sldId id="413" r:id="rId4"/>
    <p:sldId id="257" r:id="rId5"/>
    <p:sldId id="410" r:id="rId6"/>
    <p:sldId id="416" r:id="rId7"/>
    <p:sldId id="292" r:id="rId8"/>
    <p:sldId id="293" r:id="rId9"/>
    <p:sldId id="415" r:id="rId10"/>
    <p:sldId id="417" r:id="rId11"/>
    <p:sldId id="419" r:id="rId12"/>
    <p:sldId id="414" r:id="rId13"/>
    <p:sldId id="309" r:id="rId14"/>
    <p:sldId id="310" r:id="rId15"/>
    <p:sldId id="312" r:id="rId16"/>
    <p:sldId id="311" r:id="rId17"/>
    <p:sldId id="317" r:id="rId18"/>
    <p:sldId id="479" r:id="rId19"/>
    <p:sldId id="294" r:id="rId20"/>
    <p:sldId id="480" r:id="rId21"/>
    <p:sldId id="423" r:id="rId22"/>
    <p:sldId id="296" r:id="rId23"/>
    <p:sldId id="425" r:id="rId24"/>
    <p:sldId id="297" r:id="rId25"/>
    <p:sldId id="428" r:id="rId26"/>
    <p:sldId id="435" r:id="rId27"/>
    <p:sldId id="430" r:id="rId28"/>
    <p:sldId id="431" r:id="rId29"/>
    <p:sldId id="477" r:id="rId30"/>
    <p:sldId id="436" r:id="rId31"/>
    <p:sldId id="433" r:id="rId32"/>
    <p:sldId id="452" r:id="rId33"/>
    <p:sldId id="484" r:id="rId34"/>
    <p:sldId id="434" r:id="rId35"/>
    <p:sldId id="451" r:id="rId36"/>
    <p:sldId id="432" r:id="rId37"/>
    <p:sldId id="438" r:id="rId38"/>
    <p:sldId id="481" r:id="rId39"/>
    <p:sldId id="298" r:id="rId40"/>
    <p:sldId id="440" r:id="rId41"/>
    <p:sldId id="482" r:id="rId42"/>
    <p:sldId id="441" r:id="rId43"/>
    <p:sldId id="295" r:id="rId44"/>
    <p:sldId id="442" r:id="rId45"/>
    <p:sldId id="444" r:id="rId46"/>
    <p:sldId id="408" r:id="rId47"/>
    <p:sldId id="437" r:id="rId48"/>
    <p:sldId id="446" r:id="rId49"/>
    <p:sldId id="409" r:id="rId50"/>
    <p:sldId id="447" r:id="rId51"/>
    <p:sldId id="445" r:id="rId52"/>
    <p:sldId id="483" r:id="rId53"/>
    <p:sldId id="448" r:id="rId54"/>
    <p:sldId id="305" r:id="rId55"/>
    <p:sldId id="453" r:id="rId56"/>
    <p:sldId id="454" r:id="rId57"/>
    <p:sldId id="306" r:id="rId58"/>
    <p:sldId id="307" r:id="rId59"/>
    <p:sldId id="455" r:id="rId60"/>
    <p:sldId id="456" r:id="rId61"/>
    <p:sldId id="400" r:id="rId62"/>
    <p:sldId id="308" r:id="rId63"/>
    <p:sldId id="457" r:id="rId64"/>
    <p:sldId id="458" r:id="rId65"/>
    <p:sldId id="373" r:id="rId66"/>
    <p:sldId id="256" r:id="rId67"/>
    <p:sldId id="260" r:id="rId68"/>
  </p:sldIdLst>
  <p:sldSz cx="12188825" cy="6858000"/>
  <p:notesSz cx="6797675" cy="9926638"/>
  <p:defaultTextStyle>
    <a:defPPr>
      <a:defRPr lang="en-US"/>
    </a:defPPr>
    <a:lvl1pPr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1pPr>
    <a:lvl2pPr marL="609493"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2pPr>
    <a:lvl3pPr marL="1218987"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3pPr>
    <a:lvl4pPr marL="1828480"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4pPr>
    <a:lvl5pPr marL="2437973"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5pPr>
    <a:lvl6pPr marL="3047467" algn="l" defTabSz="1218987" rtl="0" eaLnBrk="1" latinLnBrk="0" hangingPunct="1"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6pPr>
    <a:lvl7pPr marL="3656960" algn="l" defTabSz="1218987" rtl="0" eaLnBrk="1" latinLnBrk="0" hangingPunct="1"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7pPr>
    <a:lvl8pPr marL="4266453" algn="l" defTabSz="1218987" rtl="0" eaLnBrk="1" latinLnBrk="0" hangingPunct="1"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8pPr>
    <a:lvl9pPr marL="4875947" algn="l" defTabSz="1218987" rtl="0" eaLnBrk="1" latinLnBrk="0" hangingPunct="1"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20" userDrawn="1">
          <p15:clr>
            <a:srgbClr val="A4A3A4"/>
          </p15:clr>
        </p15:guide>
        <p15:guide id="2" pos="3839" userDrawn="1">
          <p15:clr>
            <a:srgbClr val="A4A3A4"/>
          </p15:clr>
        </p15:guide>
        <p15:guide id="3" orient="horz" pos="390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 userDrawn="1">
          <p15:clr>
            <a:srgbClr val="A4A3A4"/>
          </p15:clr>
        </p15:guide>
        <p15:guide id="2" pos="2141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9999"/>
    <a:srgbClr val="00FF00"/>
    <a:srgbClr val="0000FF"/>
    <a:srgbClr val="FFFFFF"/>
    <a:srgbClr val="000000"/>
    <a:srgbClr val="0025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92" autoAdjust="0"/>
    <p:restoredTop sz="93691" autoAdjust="0"/>
  </p:normalViewPr>
  <p:slideViewPr>
    <p:cSldViewPr snapToGrid="0" snapToObjects="1" showGuides="1">
      <p:cViewPr varScale="1">
        <p:scale>
          <a:sx n="102" d="100"/>
          <a:sy n="102" d="100"/>
        </p:scale>
        <p:origin x="976" y="184"/>
      </p:cViewPr>
      <p:guideLst>
        <p:guide orient="horz" pos="4320"/>
        <p:guide pos="3839"/>
        <p:guide orient="horz" pos="3906"/>
      </p:guideLst>
    </p:cSldViewPr>
  </p:slideViewPr>
  <p:outlineViewPr>
    <p:cViewPr>
      <p:scale>
        <a:sx n="33" d="100"/>
        <a:sy n="33" d="100"/>
      </p:scale>
      <p:origin x="0" y="-3108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26" d="100"/>
        <a:sy n="126" d="100"/>
      </p:scale>
      <p:origin x="0" y="0"/>
    </p:cViewPr>
  </p:sorterViewPr>
  <p:notesViewPr>
    <p:cSldViewPr snapToGrid="0" snapToObjects="1">
      <p:cViewPr varScale="1">
        <p:scale>
          <a:sx n="87" d="100"/>
          <a:sy n="87" d="100"/>
        </p:scale>
        <p:origin x="3762" y="72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0443" y="0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994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8583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994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0443" y="9428583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fld id="{88DF0C21-DE6B-488F-B9D9-B7FE08733B70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158050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0443" y="0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717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2075" y="744538"/>
            <a:ext cx="6613525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768" y="4715153"/>
            <a:ext cx="5438140" cy="4466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8583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0443" y="9428583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4503906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1pPr>
    <a:lvl2pPr marL="609493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2pPr>
    <a:lvl3pPr marL="1218987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3pPr>
    <a:lvl4pPr marL="1828480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4pPr>
    <a:lvl5pPr marL="2437973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773B99-5C52-0A4F-A30B-A180B23A642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17099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 smtClean="0"/>
              <a:pPr>
                <a:defRPr/>
              </a:pPr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819816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 smtClean="0"/>
              <a:pPr>
                <a:defRPr/>
              </a:pPr>
              <a:t>19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436444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 smtClean="0"/>
              <a:pPr>
                <a:defRPr/>
              </a:pPr>
              <a:t>20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860626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 smtClean="0"/>
              <a:pPr>
                <a:defRPr/>
              </a:pPr>
              <a:t>21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492964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 smtClean="0"/>
              <a:pPr>
                <a:defRPr/>
              </a:pPr>
              <a:t>46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742515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67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31242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bin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emf"/><Relationship Id="rId4" Type="http://schemas.openxmlformats.org/officeDocument/2006/relationships/image" Target="../media/image6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emf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emf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Farvet baggrund"/>
          <p:cNvPicPr preferRelativeResize="0"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</p:spPr>
      </p:pic>
      <p:sp>
        <p:nvSpPr>
          <p:cNvPr id="34819" name="Title 1"/>
          <p:cNvSpPr>
            <a:spLocks noGrp="1" noChangeArrowheads="1"/>
          </p:cNvSpPr>
          <p:nvPr>
            <p:ph type="ctrTitle"/>
          </p:nvPr>
        </p:nvSpPr>
        <p:spPr>
          <a:xfrm>
            <a:off x="985838" y="2482343"/>
            <a:ext cx="10220325" cy="1661993"/>
          </a:xfrm>
        </p:spPr>
        <p:txBody>
          <a:bodyPr wrap="square" anchor="ctr" anchorCtr="0">
            <a:spAutoFit/>
          </a:bodyPr>
          <a:lstStyle>
            <a:lvl1pPr>
              <a:lnSpc>
                <a:spcPct val="90000"/>
              </a:lnSpc>
              <a:defRPr sz="6000" baseline="0">
                <a:solidFill>
                  <a:schemeClr val="bg1"/>
                </a:solidFill>
                <a:latin typeface="AU Passata Light" panose="020B03030309020308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15" name="TextBox 14"/>
          <p:cNvSpPr txBox="1"/>
          <p:nvPr userDrawn="1"/>
        </p:nvSpPr>
        <p:spPr>
          <a:xfrm>
            <a:off x="-1973598" y="3082506"/>
            <a:ext cx="182589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eller ord til</a:t>
            </a:r>
            <a:endParaRPr lang="en-GB"/>
          </a:p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AU Passata Bold</a:t>
            </a:r>
            <a:endParaRPr lang="en-GB" sz="4799" dirty="0"/>
          </a:p>
        </p:txBody>
      </p:sp>
      <p:sp>
        <p:nvSpPr>
          <p:cNvPr id="33" name="OFF_logo2Computed"/>
          <p:cNvSpPr txBox="1">
            <a:spLocks noChangeArrowheads="1"/>
          </p:cNvSpPr>
          <p:nvPr userDrawn="1"/>
        </p:nvSpPr>
        <p:spPr bwMode="auto">
          <a:xfrm>
            <a:off x="972000" y="5997600"/>
            <a:ext cx="2350045" cy="676612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583200" rIns="0" bIns="0">
            <a:spAutoFit/>
          </a:bodyPr>
          <a:lstStyle/>
          <a:p>
            <a:pPr>
              <a:lnSpc>
                <a:spcPct val="95000"/>
              </a:lnSpc>
              <a:defRPr/>
            </a:pPr>
            <a:r>
              <a:rPr lang="en-GB" sz="600" cap="all" spc="40" baseline="0" dirty="0">
                <a:solidFill>
                  <a:schemeClr val="bg1"/>
                </a:solidFill>
                <a:latin typeface="AU Passata Light" pitchFamily="34" charset="0"/>
              </a:rPr>
              <a:t>Department of Bioscience</a:t>
            </a:r>
          </a:p>
        </p:txBody>
      </p:sp>
      <p:sp>
        <p:nvSpPr>
          <p:cNvPr id="34" name="Date_DateCustomA"/>
          <p:cNvSpPr txBox="1">
            <a:spLocks noChangeArrowheads="1"/>
          </p:cNvSpPr>
          <p:nvPr userDrawn="1"/>
        </p:nvSpPr>
        <p:spPr bwMode="auto">
          <a:xfrm>
            <a:off x="3691333" y="5877272"/>
            <a:ext cx="2271840" cy="684512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4752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Statistical and geospatial modelling </a:t>
            </a:r>
          </a:p>
          <a:p>
            <a:pPr algn="r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Classification</a:t>
            </a:r>
          </a:p>
        </p:txBody>
      </p:sp>
      <p:sp>
        <p:nvSpPr>
          <p:cNvPr id="36" name="USR_Titl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4752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Assistant Professor</a:t>
            </a:r>
          </a:p>
        </p:txBody>
      </p:sp>
      <p:sp>
        <p:nvSpPr>
          <p:cNvPr id="35" name="FLD_Event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4476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3420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endParaRPr lang="en-GB" sz="700" b="0" cap="all" baseline="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7" name="USR_Nam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444040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3420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Alejandro Ordonez Gloria</a:t>
            </a:r>
          </a:p>
        </p:txBody>
      </p:sp>
      <p:sp>
        <p:nvSpPr>
          <p:cNvPr id="39" name="OFF_logo1Computed"/>
          <p:cNvSpPr/>
          <p:nvPr userDrawn="1"/>
        </p:nvSpPr>
        <p:spPr bwMode="auto">
          <a:xfrm>
            <a:off x="971999" y="5997600"/>
            <a:ext cx="65" cy="451123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309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1000" b="0" i="0" u="none" strike="noStrike" cap="all" normalizeH="0" baseline="0" noProof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Aarhus
University</a:t>
            </a:r>
          </a:p>
        </p:txBody>
      </p:sp>
      <p:pic>
        <p:nvPicPr>
          <p:cNvPr id="16" name="Au logo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00" y="5997600"/>
            <a:ext cx="557569" cy="558000"/>
          </a:xfrm>
          <a:prstGeom prst="rect">
            <a:avLst/>
          </a:prstGeom>
        </p:spPr>
      </p:pic>
      <p:pic>
        <p:nvPicPr>
          <p:cNvPr id="760826742" name="Secondary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6000" y="5997600"/>
            <a:ext cx="1658237" cy="558000"/>
          </a:xfrm>
          <a:prstGeom prst="rect">
            <a:avLst/>
          </a:prstGeom>
        </p:spPr>
      </p:pic>
      <p:pic>
        <p:nvPicPr>
          <p:cNvPr id="18" name="Billede streg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200" y="5997600"/>
            <a:ext cx="71734" cy="55799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01/11/2022</a:t>
            </a:fld>
            <a:r>
              <a:rPr lang="en-GB" dirty="0"/>
              <a:t>27/08/2018</a:t>
            </a:r>
          </a:p>
        </p:txBody>
      </p:sp>
      <p:sp>
        <p:nvSpPr>
          <p:cNvPr id="3" name="Footer Placeholder 2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"/>
          <p:cNvSpPr>
            <a:spLocks noGrp="1"/>
          </p:cNvSpPr>
          <p:nvPr>
            <p:ph type="pic" sz="quarter" idx="11" hasCustomPrompt="1"/>
          </p:nvPr>
        </p:nvSpPr>
        <p:spPr>
          <a:xfrm>
            <a:off x="316800" y="316800"/>
            <a:ext cx="5644800" cy="2653200"/>
          </a:xfr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316800" y="3237372"/>
            <a:ext cx="5644800" cy="26532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6231600" y="316800"/>
            <a:ext cx="5644800" cy="55836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8" name="Date Placeholder 7" hidden="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01/11/2022</a:t>
            </a:fld>
            <a:r>
              <a:rPr lang="en-GB" dirty="0"/>
              <a:t>27/08/2018</a:t>
            </a:r>
          </a:p>
        </p:txBody>
      </p:sp>
      <p:sp>
        <p:nvSpPr>
          <p:cNvPr id="9" name="Footer Placeholder 8" hidden="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607518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22" userDrawn="1">
          <p15:clr>
            <a:srgbClr val="A4A3A4"/>
          </p15:clr>
        </p15:guide>
        <p15:guide id="2" pos="3755" userDrawn="1">
          <p15:clr>
            <a:srgbClr val="A4A3A4"/>
          </p15:clr>
        </p15:guide>
        <p15:guide id="3" orient="horz" pos="2039" userDrawn="1">
          <p15:clr>
            <a:srgbClr val="A4A3A4"/>
          </p15:clr>
        </p15:guide>
        <p15:guide id="4" orient="horz" pos="1872" userDrawn="1">
          <p15:clr>
            <a:srgbClr val="A4A3A4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s I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"/>
          <p:cNvSpPr>
            <a:spLocks noGrp="1"/>
          </p:cNvSpPr>
          <p:nvPr>
            <p:ph type="pic" sz="quarter" idx="12" hasCustomPrompt="1"/>
          </p:nvPr>
        </p:nvSpPr>
        <p:spPr>
          <a:xfrm>
            <a:off x="316800" y="316800"/>
            <a:ext cx="5644800" cy="5583600"/>
          </a:xfr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6231600" y="316800"/>
            <a:ext cx="5644800" cy="26532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231600" y="3237372"/>
            <a:ext cx="5644800" cy="26532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8" name="Date Placeholder 7" hidden="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01/11/2022</a:t>
            </a:fld>
            <a:r>
              <a:rPr lang="en-GB" dirty="0"/>
              <a:t>27/08/2018</a:t>
            </a:r>
          </a:p>
        </p:txBody>
      </p:sp>
      <p:sp>
        <p:nvSpPr>
          <p:cNvPr id="9" name="Footer Placeholder 8" hidden="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35702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22" userDrawn="1">
          <p15:clr>
            <a:srgbClr val="A4A3A4"/>
          </p15:clr>
        </p15:guide>
        <p15:guide id="2" pos="3755" userDrawn="1">
          <p15:clr>
            <a:srgbClr val="A4A3A4"/>
          </p15:clr>
        </p15:guide>
        <p15:guide id="3" orient="horz" pos="2039" userDrawn="1">
          <p15:clr>
            <a:srgbClr val="A4A3A4"/>
          </p15:clr>
        </p15:guide>
        <p15:guide id="4" orient="horz" pos="1872" userDrawn="1">
          <p15:clr>
            <a:srgbClr val="A4A3A4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slid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315913" y="315913"/>
            <a:ext cx="11557000" cy="6220354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4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01/11/2022</a:t>
            </a:fld>
            <a:r>
              <a:rPr lang="en-GB" dirty="0"/>
              <a:t>27/08/2018</a:t>
            </a:r>
          </a:p>
        </p:txBody>
      </p:sp>
      <p:sp>
        <p:nvSpPr>
          <p:cNvPr id="7" name="Footer Placeholder 6" hidden="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349476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Hvid baggrund"/>
          <p:cNvSpPr/>
          <p:nvPr userDrawn="1"/>
        </p:nvSpPr>
        <p:spPr bwMode="auto">
          <a:xfrm>
            <a:off x="0" y="0"/>
            <a:ext cx="12188825" cy="5897563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5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01/11/2022</a:t>
            </a:fld>
            <a:r>
              <a:rPr lang="en-GB" dirty="0"/>
              <a:t>27/08/2018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1" name="Text Placeholder 61"/>
          <p:cNvSpPr>
            <a:spLocks noGrp="1"/>
          </p:cNvSpPr>
          <p:nvPr>
            <p:ph type="body" sz="quarter" idx="16" hasCustomPrompt="1"/>
          </p:nvPr>
        </p:nvSpPr>
        <p:spPr>
          <a:xfrm>
            <a:off x="1845940" y="1412776"/>
            <a:ext cx="8496944" cy="3744416"/>
          </a:xfrm>
        </p:spPr>
        <p:txBody>
          <a:bodyPr/>
          <a:lstStyle>
            <a:lvl1pPr marL="432000" indent="-432000" algn="ctr">
              <a:lnSpc>
                <a:spcPct val="107000"/>
              </a:lnSpc>
              <a:buSzPct val="250000"/>
              <a:buFontTx/>
              <a:buBlip>
                <a:blip r:embed="rId2"/>
              </a:buBlip>
              <a:defRPr sz="2800">
                <a:latin typeface="Georgia" panose="02040502050405020303" pitchFamily="18" charset="0"/>
              </a:defRPr>
            </a:lvl1pPr>
            <a:lvl2pPr marL="216000" indent="-216000" algn="ctr">
              <a:lnSpc>
                <a:spcPct val="99000"/>
              </a:lnSpc>
              <a:buFont typeface="Arial" panose="020B0604020202020204" pitchFamily="34" charset="0"/>
              <a:buChar char="-"/>
              <a:defRPr sz="2000" cap="all" baseline="0">
                <a:latin typeface="Georgia" panose="02040502050405020303" pitchFamily="18" charset="0"/>
              </a:defRPr>
            </a:lvl2pPr>
            <a:lvl3pPr algn="ctr">
              <a:buFontTx/>
              <a:buNone/>
              <a:defRPr/>
            </a:lvl3pPr>
          </a:lstStyle>
          <a:p>
            <a:pPr lvl="0"/>
            <a:r>
              <a:rPr lang="en-GB" dirty="0"/>
              <a:t>Click to add Quote text, for next level ENTER and TAB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961400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and 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vid baggrund"/>
          <p:cNvSpPr/>
          <p:nvPr userDrawn="1"/>
        </p:nvSpPr>
        <p:spPr bwMode="auto">
          <a:xfrm>
            <a:off x="0" y="0"/>
            <a:ext cx="12188825" cy="5897563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15913" y="230400"/>
            <a:ext cx="11563200" cy="752400"/>
          </a:xfrm>
        </p:spPr>
        <p:txBody>
          <a:bodyPr anchor="t" anchorCtr="0"/>
          <a:lstStyle/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998068" y="1853461"/>
            <a:ext cx="6264696" cy="2725288"/>
          </a:xfrm>
        </p:spPr>
        <p:txBody>
          <a:bodyPr/>
          <a:lstStyle>
            <a:lvl1pPr marL="432000" indent="-432000" algn="ctr">
              <a:lnSpc>
                <a:spcPct val="107000"/>
              </a:lnSpc>
              <a:buSzPct val="250000"/>
              <a:buFontTx/>
              <a:buBlip>
                <a:blip r:embed="rId2"/>
              </a:buBlip>
              <a:defRPr sz="2800">
                <a:latin typeface="Georgia" panose="02040502050405020303" pitchFamily="18" charset="0"/>
              </a:defRPr>
            </a:lvl1pPr>
            <a:lvl2pPr marL="216000" indent="-216000" algn="ctr">
              <a:lnSpc>
                <a:spcPct val="99000"/>
              </a:lnSpc>
              <a:buFont typeface="Arial" panose="020B0604020202020204" pitchFamily="34" charset="0"/>
              <a:buChar char="-"/>
              <a:defRPr sz="2000" cap="all" baseline="0">
                <a:latin typeface="Georgia" panose="02040502050405020303" pitchFamily="18" charset="0"/>
              </a:defRPr>
            </a:lvl2pPr>
            <a:lvl3pPr marL="576000" indent="0">
              <a:buNone/>
              <a:defRPr/>
            </a:lvl3pPr>
          </a:lstStyle>
          <a:p>
            <a:pPr lvl="0"/>
            <a:r>
              <a:rPr lang="en-GB" dirty="0"/>
              <a:t>Click to add Quote text, for next level ENTER and TAB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5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01/11/2022</a:t>
            </a:fld>
            <a:r>
              <a:rPr lang="en-GB" dirty="0"/>
              <a:t>27/08/2018</a:t>
            </a:r>
          </a:p>
        </p:txBody>
      </p:sp>
      <p:sp>
        <p:nvSpPr>
          <p:cNvPr id="10" name="Footer Placeholder 9" hidden="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951546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slid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1"/>
          <p:cNvSpPr>
            <a:spLocks noGrp="1"/>
          </p:cNvSpPr>
          <p:nvPr>
            <p:ph sz="quarter" idx="12"/>
          </p:nvPr>
        </p:nvSpPr>
        <p:spPr>
          <a:xfrm>
            <a:off x="328613" y="328612"/>
            <a:ext cx="11550650" cy="6213475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5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01/11/2022</a:t>
            </a:fld>
            <a:r>
              <a:rPr lang="en-GB" dirty="0"/>
              <a:t>27/08/2018</a:t>
            </a:r>
          </a:p>
        </p:txBody>
      </p:sp>
      <p:sp>
        <p:nvSpPr>
          <p:cNvPr id="7" name="Footer Placeholder 6" hidden="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81562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6" name="TextBox 5"/>
          <p:cNvSpPr txBox="1"/>
          <p:nvPr userDrawn="1"/>
        </p:nvSpPr>
        <p:spPr>
          <a:xfrm>
            <a:off x="-2160355" y="1022476"/>
            <a:ext cx="2012649" cy="47342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i overskriften </a:t>
            </a:r>
            <a:b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til AU Passata Light</a:t>
            </a:r>
            <a:endParaRPr lang="en-GB" sz="4799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7" name="Date Placeholder 6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01/11/2022</a:t>
            </a:fld>
            <a:r>
              <a:rPr lang="en-GB" dirty="0"/>
              <a:t>27/08/2018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765820" y="1340768"/>
            <a:ext cx="1224136" cy="504056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01/11/2022</a:t>
            </a:fld>
            <a:r>
              <a:rPr lang="en-GB" dirty="0"/>
              <a:t>27/08/2018</a:t>
            </a:r>
          </a:p>
        </p:txBody>
      </p:sp>
      <p:sp>
        <p:nvSpPr>
          <p:cNvPr id="4" name="Footer Placeholder 3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 Log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</p:txBody>
      </p:sp>
      <p:pic>
        <p:nvPicPr>
          <p:cNvPr id="6" name="Logo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8776" y="2163364"/>
            <a:ext cx="2531272" cy="2531272"/>
          </a:xfrm>
          <a:prstGeom prst="rect">
            <a:avLst/>
          </a:prstGeom>
        </p:spPr>
      </p:pic>
      <p:sp>
        <p:nvSpPr>
          <p:cNvPr id="5" name="Date Placeholder 4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01/11/2022</a:t>
            </a:fld>
            <a:r>
              <a:rPr lang="en-GB" dirty="0"/>
              <a:t>27/08/2018</a:t>
            </a:r>
          </a:p>
        </p:txBody>
      </p:sp>
      <p:sp>
        <p:nvSpPr>
          <p:cNvPr id="7" name="Footer Placeholder 6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Slide Number Placeholder 8" hidden="1"/>
          <p:cNvSpPr>
            <a:spLocks noGrp="1"/>
          </p:cNvSpPr>
          <p:nvPr>
            <p:ph type="sldNum" sz="quarter" idx="12"/>
          </p:nvPr>
        </p:nvSpPr>
        <p:spPr>
          <a:xfrm>
            <a:off x="0" y="7020000"/>
            <a:ext cx="0" cy="461665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9744069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</p:txBody>
      </p:sp>
      <p:sp>
        <p:nvSpPr>
          <p:cNvPr id="34" name="Pladsholder til tekst 2"/>
          <p:cNvSpPr txBox="1">
            <a:spLocks/>
          </p:cNvSpPr>
          <p:nvPr userDrawn="1"/>
        </p:nvSpPr>
        <p:spPr>
          <a:xfrm>
            <a:off x="1090914" y="2098689"/>
            <a:ext cx="12745416" cy="1329861"/>
          </a:xfrm>
          <a:prstGeom prst="rect">
            <a:avLst/>
          </a:prstGeom>
        </p:spPr>
        <p:txBody>
          <a:bodyPr wrap="square" lIns="0" tIns="0" rIns="0" bIns="21600">
            <a:spAutoFit/>
          </a:bodyPr>
          <a:lstStyle>
            <a:lvl1pPr marL="0" indent="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None/>
              <a:defRPr sz="2200">
                <a:solidFill>
                  <a:schemeClr val="bg1"/>
                </a:solidFill>
                <a:latin typeface="AU Peto" panose="040C0B07020602020301" pitchFamily="82" charset="0"/>
                <a:ea typeface="AU Peto" panose="040C0B07020602020301" pitchFamily="82" charset="0"/>
                <a:cs typeface="+mn-cs"/>
              </a:defRPr>
            </a:lvl1pPr>
            <a:lvl2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2pPr>
            <a:lvl3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3pPr>
            <a:lvl4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4pPr>
            <a:lvl5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5pPr>
            <a:lvl6pPr marL="13525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6pPr>
            <a:lvl7pPr marL="18097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7pPr>
            <a:lvl8pPr marL="22669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8pPr>
            <a:lvl9pPr marL="27241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9pPr>
          </a:lstStyle>
          <a:p>
            <a:pPr>
              <a:lnSpc>
                <a:spcPct val="85000"/>
              </a:lnSpc>
            </a:pPr>
            <a:r>
              <a:rPr lang="en-GB" sz="10000" kern="0" dirty="0">
                <a:solidFill>
                  <a:schemeClr val="accent6"/>
                </a:solidFill>
                <a:latin typeface="AU Peto" panose="040C0B07020602020301" pitchFamily="82" charset="0"/>
              </a:rPr>
              <a:t>Aarhus</a:t>
            </a:r>
            <a:endParaRPr lang="en-GB"/>
          </a:p>
        </p:txBody>
      </p:sp>
      <p:sp>
        <p:nvSpPr>
          <p:cNvPr id="6" name="Pladsholder til tekst 2"/>
          <p:cNvSpPr txBox="1">
            <a:spLocks/>
          </p:cNvSpPr>
          <p:nvPr userDrawn="1"/>
        </p:nvSpPr>
        <p:spPr>
          <a:xfrm>
            <a:off x="7439540" y="2093600"/>
            <a:ext cx="4356484" cy="1329861"/>
          </a:xfrm>
          <a:prstGeom prst="rect">
            <a:avLst/>
          </a:prstGeom>
        </p:spPr>
        <p:txBody>
          <a:bodyPr wrap="square" lIns="0" tIns="0" rIns="0" bIns="21600">
            <a:spAutoFit/>
          </a:bodyPr>
          <a:lstStyle>
            <a:lvl1pPr marL="0" indent="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None/>
              <a:defRPr sz="2200">
                <a:solidFill>
                  <a:schemeClr val="bg1"/>
                </a:solidFill>
                <a:latin typeface="AU Peto" panose="040C0B07020602020301" pitchFamily="82" charset="0"/>
                <a:ea typeface="AU Peto" panose="040C0B07020602020301" pitchFamily="82" charset="0"/>
                <a:cs typeface="+mn-cs"/>
              </a:defRPr>
            </a:lvl1pPr>
            <a:lvl2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2pPr>
            <a:lvl3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3pPr>
            <a:lvl4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4pPr>
            <a:lvl5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5pPr>
            <a:lvl6pPr marL="13525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6pPr>
            <a:lvl7pPr marL="18097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7pPr>
            <a:lvl8pPr marL="22669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8pPr>
            <a:lvl9pPr marL="27241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9pPr>
          </a:lstStyle>
          <a:p>
            <a:pPr>
              <a:lnSpc>
                <a:spcPct val="85000"/>
              </a:lnSpc>
            </a:pPr>
            <a:r>
              <a:rPr lang="en-GB" sz="10000" kern="0" dirty="0" err="1">
                <a:solidFill>
                  <a:schemeClr val="bg1"/>
                </a:solidFill>
                <a:latin typeface="AU Peto" panose="040C0B07020602020301" pitchFamily="82" charset="0"/>
              </a:rPr>
              <a:t>uni</a:t>
            </a:r>
            <a:endParaRPr lang="en-GB" sz="10000" kern="0" dirty="0">
              <a:solidFill>
                <a:schemeClr val="bg1"/>
              </a:solidFill>
              <a:latin typeface="AU Peto" panose="040C0B07020602020301" pitchFamily="82" charset="0"/>
            </a:endParaRPr>
          </a:p>
        </p:txBody>
      </p:sp>
      <p:sp>
        <p:nvSpPr>
          <p:cNvPr id="7" name="Pladsholder til tekst 2"/>
          <p:cNvSpPr txBox="1">
            <a:spLocks/>
          </p:cNvSpPr>
          <p:nvPr userDrawn="1"/>
        </p:nvSpPr>
        <p:spPr>
          <a:xfrm>
            <a:off x="1881492" y="3428550"/>
            <a:ext cx="9289032" cy="1329861"/>
          </a:xfrm>
          <a:prstGeom prst="rect">
            <a:avLst/>
          </a:prstGeom>
        </p:spPr>
        <p:txBody>
          <a:bodyPr wrap="square" lIns="0" tIns="0" rIns="0" bIns="21600">
            <a:spAutoFit/>
          </a:bodyPr>
          <a:lstStyle>
            <a:lvl1pPr marL="0" indent="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None/>
              <a:defRPr sz="2200">
                <a:solidFill>
                  <a:schemeClr val="bg1"/>
                </a:solidFill>
                <a:latin typeface="AU Peto" panose="040C0B07020602020301" pitchFamily="82" charset="0"/>
                <a:ea typeface="AU Peto" panose="040C0B07020602020301" pitchFamily="82" charset="0"/>
                <a:cs typeface="+mn-cs"/>
              </a:defRPr>
            </a:lvl1pPr>
            <a:lvl2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2pPr>
            <a:lvl3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3pPr>
            <a:lvl4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4pPr>
            <a:lvl5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5pPr>
            <a:lvl6pPr marL="13525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6pPr>
            <a:lvl7pPr marL="18097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7pPr>
            <a:lvl8pPr marL="22669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8pPr>
            <a:lvl9pPr marL="27241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9pPr>
          </a:lstStyle>
          <a:p>
            <a:pPr algn="ctr">
              <a:lnSpc>
                <a:spcPct val="85000"/>
              </a:lnSpc>
            </a:pPr>
            <a:r>
              <a:rPr lang="en-GB" sz="10000" kern="0" dirty="0" err="1">
                <a:solidFill>
                  <a:schemeClr val="bg1"/>
                </a:solidFill>
                <a:latin typeface="AU Peto" panose="040C0B07020602020301" pitchFamily="82" charset="0"/>
              </a:rPr>
              <a:t>versiet</a:t>
            </a:r>
            <a:endParaRPr lang="en-GB" sz="10000" dirty="0">
              <a:solidFill>
                <a:schemeClr val="bg1"/>
              </a:solidFill>
              <a:latin typeface="AU Peto" panose="040C0B07020602020301" pitchFamily="82" charset="0"/>
            </a:endParaRPr>
          </a:p>
        </p:txBody>
      </p:sp>
      <p:sp>
        <p:nvSpPr>
          <p:cNvPr id="8" name="Date Placeholder 4" hidden="1"/>
          <p:cNvSpPr>
            <a:spLocks noGrp="1"/>
          </p:cNvSpPr>
          <p:nvPr>
            <p:ph type="dt" sz="half" idx="10"/>
          </p:nvPr>
        </p:nvSpPr>
        <p:spPr>
          <a:xfrm>
            <a:off x="0" y="7020000"/>
            <a:ext cx="0" cy="0"/>
          </a:xfrm>
        </p:spPr>
        <p:txBody>
          <a:bodyPr/>
          <a:lstStyle/>
          <a:p>
            <a:fld id="{78417F83-4CBA-48F2-BAD0-783AE3701E32}" type="datetimeFigureOut">
              <a:rPr lang="en-GB" smtClean="0"/>
              <a:pPr/>
              <a:t>01/11/2022</a:t>
            </a:fld>
            <a:r>
              <a:rPr lang="en-GB" dirty="0"/>
              <a:t>27/08/2018</a:t>
            </a:r>
          </a:p>
        </p:txBody>
      </p:sp>
      <p:sp>
        <p:nvSpPr>
          <p:cNvPr id="9" name="Footer Placeholder 6" hidden="1"/>
          <p:cNvSpPr>
            <a:spLocks noGrp="1"/>
          </p:cNvSpPr>
          <p:nvPr>
            <p:ph type="ftr" sz="quarter" idx="11"/>
          </p:nvPr>
        </p:nvSpPr>
        <p:spPr>
          <a:xfrm>
            <a:off x="0" y="7020000"/>
            <a:ext cx="0" cy="0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0" name="Slide Number Placeholder 8" hidden="1"/>
          <p:cNvSpPr>
            <a:spLocks noGrp="1"/>
          </p:cNvSpPr>
          <p:nvPr>
            <p:ph type="sldNum" sz="quarter" idx="12"/>
          </p:nvPr>
        </p:nvSpPr>
        <p:spPr>
          <a:xfrm>
            <a:off x="0" y="7020000"/>
            <a:ext cx="0" cy="461665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262406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</p:txBody>
      </p:sp>
      <p:sp>
        <p:nvSpPr>
          <p:cNvPr id="19" name="White Top Rectangle"/>
          <p:cNvSpPr>
            <a:spLocks noChangeArrowheads="1"/>
          </p:cNvSpPr>
          <p:nvPr userDrawn="1"/>
        </p:nvSpPr>
        <p:spPr bwMode="auto">
          <a:xfrm>
            <a:off x="985838" y="3443622"/>
            <a:ext cx="648000" cy="468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GB" sz="4799" dirty="0"/>
          </a:p>
        </p:txBody>
      </p:sp>
      <p:sp>
        <p:nvSpPr>
          <p:cNvPr id="34819" name="Title 1"/>
          <p:cNvSpPr>
            <a:spLocks noGrp="1" noChangeArrowheads="1"/>
          </p:cNvSpPr>
          <p:nvPr>
            <p:ph type="ctrTitle"/>
          </p:nvPr>
        </p:nvSpPr>
        <p:spPr>
          <a:xfrm>
            <a:off x="981844" y="1520315"/>
            <a:ext cx="9543307" cy="1779553"/>
          </a:xfrm>
        </p:spPr>
        <p:txBody>
          <a:bodyPr wrap="square" anchor="b" anchorCtr="0">
            <a:noAutofit/>
          </a:bodyPr>
          <a:lstStyle>
            <a:lvl1pPr>
              <a:lnSpc>
                <a:spcPct val="90000"/>
              </a:lnSpc>
              <a:defRPr sz="6000" baseline="0">
                <a:solidFill>
                  <a:schemeClr val="bg1"/>
                </a:solidFill>
                <a:latin typeface="AU Passata Light" panose="020B03030309020308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985838" y="3715431"/>
            <a:ext cx="7161212" cy="1746085"/>
          </a:xfrm>
        </p:spPr>
        <p:txBody>
          <a:bodyPr/>
          <a:lstStyle>
            <a:lvl1pPr marL="0" indent="0">
              <a:lnSpc>
                <a:spcPct val="101000"/>
              </a:lnSpc>
              <a:buFontTx/>
              <a:buNone/>
              <a:defRPr sz="27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  <a:endParaRPr lang="en-GB"/>
          </a:p>
        </p:txBody>
      </p:sp>
      <p:sp>
        <p:nvSpPr>
          <p:cNvPr id="22" name="TextBox 21"/>
          <p:cNvSpPr txBox="1"/>
          <p:nvPr userDrawn="1"/>
        </p:nvSpPr>
        <p:spPr>
          <a:xfrm>
            <a:off x="-2160355" y="2132856"/>
            <a:ext cx="2012649" cy="73866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i overskriften </a:t>
            </a:r>
            <a:b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til AU Passata bold</a:t>
            </a:r>
            <a:endParaRPr lang="en-GB" sz="4799" dirty="0"/>
          </a:p>
        </p:txBody>
      </p:sp>
      <p:sp>
        <p:nvSpPr>
          <p:cNvPr id="38" name="OFF_logo2Computed"/>
          <p:cNvSpPr txBox="1">
            <a:spLocks noChangeArrowheads="1"/>
          </p:cNvSpPr>
          <p:nvPr userDrawn="1"/>
        </p:nvSpPr>
        <p:spPr bwMode="auto">
          <a:xfrm>
            <a:off x="972000" y="5997600"/>
            <a:ext cx="2350045" cy="676612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583200" rIns="0" bIns="0">
            <a:spAutoFit/>
          </a:bodyPr>
          <a:lstStyle/>
          <a:p>
            <a:pPr>
              <a:lnSpc>
                <a:spcPct val="95000"/>
              </a:lnSpc>
              <a:defRPr/>
            </a:pPr>
            <a:r>
              <a:rPr lang="en-GB" sz="600" cap="all" spc="40" baseline="0" dirty="0">
                <a:solidFill>
                  <a:schemeClr val="bg1"/>
                </a:solidFill>
                <a:latin typeface="AU Passata Light" pitchFamily="34" charset="0"/>
              </a:rPr>
              <a:t>Department of Bioscience</a:t>
            </a:r>
          </a:p>
        </p:txBody>
      </p:sp>
      <p:sp>
        <p:nvSpPr>
          <p:cNvPr id="43" name="OFF_logo1Computed"/>
          <p:cNvSpPr/>
          <p:nvPr userDrawn="1"/>
        </p:nvSpPr>
        <p:spPr bwMode="auto">
          <a:xfrm>
            <a:off x="971999" y="5997600"/>
            <a:ext cx="65" cy="451123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309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1000" b="0" i="0" u="none" strike="noStrike" cap="all" normalizeH="0" baseline="0" noProof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Aarhus
University</a:t>
            </a:r>
          </a:p>
        </p:txBody>
      </p:sp>
      <p:sp>
        <p:nvSpPr>
          <p:cNvPr id="41" name="USR_Titl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4752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Assistant Professor</a:t>
            </a:r>
          </a:p>
        </p:txBody>
      </p:sp>
      <p:sp>
        <p:nvSpPr>
          <p:cNvPr id="40" name="FLD_Event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4476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3420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endParaRPr lang="en-GB" sz="700" b="0" cap="all" baseline="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42" name="USR_Nam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444040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3420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Alejandro Ordonez Gloria</a:t>
            </a:r>
          </a:p>
        </p:txBody>
      </p:sp>
      <p:pic>
        <p:nvPicPr>
          <p:cNvPr id="17" name="Au logo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00" y="5997600"/>
            <a:ext cx="557569" cy="558000"/>
          </a:xfrm>
          <a:prstGeom prst="rect">
            <a:avLst/>
          </a:prstGeom>
        </p:spPr>
      </p:pic>
      <p:pic>
        <p:nvPicPr>
          <p:cNvPr id="23" name="Billede stre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200" y="5997600"/>
            <a:ext cx="71734" cy="557999"/>
          </a:xfrm>
          <a:prstGeom prst="rect">
            <a:avLst/>
          </a:prstGeom>
        </p:spPr>
      </p:pic>
      <p:pic>
        <p:nvPicPr>
          <p:cNvPr id="1865362230" name="Secondary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6000" y="5997600"/>
            <a:ext cx="1658237" cy="5580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>
          <a:xfrm>
            <a:off x="11807992" y="6581497"/>
            <a:ext cx="252000" cy="1538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01/11/2022</a:t>
            </a:fld>
            <a:r>
              <a:rPr lang="en-GB" dirty="0"/>
              <a:t>27/08/2018</a:t>
            </a:r>
          </a:p>
        </p:txBody>
      </p:sp>
      <p:sp>
        <p:nvSpPr>
          <p:cNvPr id="3" name="Footer Placeholder 2" hidden="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24" name="Date_DateCustomA">
            <a:extLst>
              <a:ext uri="{FF2B5EF4-FFF2-40B4-BE49-F238E27FC236}">
                <a16:creationId xmlns:a16="http://schemas.microsoft.com/office/drawing/2014/main" id="{14D87F86-752A-834E-8D65-D14F3392A0F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3691333" y="5877272"/>
            <a:ext cx="2271840" cy="684512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4752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Statistical and geospatial modelling </a:t>
            </a:r>
          </a:p>
          <a:p>
            <a:pPr algn="r">
              <a:lnSpc>
                <a:spcPct val="95000"/>
              </a:lnSpc>
              <a:defRPr/>
            </a:pPr>
            <a:r>
              <a:rPr lang="en-GB" sz="700" b="0" kern="1200" cap="all" baseline="0" dirty="0">
                <a:solidFill>
                  <a:schemeClr val="bg1"/>
                </a:solidFill>
                <a:latin typeface="AU Passata" pitchFamily="34" charset="0"/>
                <a:ea typeface="+mn-ea"/>
                <a:cs typeface="+mn-cs"/>
              </a:rPr>
              <a:t>Classification</a:t>
            </a:r>
          </a:p>
        </p:txBody>
      </p:sp>
    </p:spTree>
    <p:extLst>
      <p:ext uri="{BB962C8B-B14F-4D97-AF65-F5344CB8AC3E}">
        <p14:creationId xmlns:p14="http://schemas.microsoft.com/office/powerpoint/2010/main" val="112700826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 Aarhus Universite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</p:txBody>
      </p:sp>
      <p:sp>
        <p:nvSpPr>
          <p:cNvPr id="5" name="LAN_AUWBreak"/>
          <p:cNvSpPr/>
          <p:nvPr userDrawn="1"/>
        </p:nvSpPr>
        <p:spPr bwMode="auto">
          <a:xfrm>
            <a:off x="6022613" y="2804400"/>
            <a:ext cx="65" cy="757567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183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4000" b="0" i="0" u="none" strike="noStrike" cap="all" normalizeH="0" baseline="0" noProof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Aarhus
University</a:t>
            </a:r>
          </a:p>
        </p:txBody>
      </p:sp>
      <p:pic>
        <p:nvPicPr>
          <p:cNvPr id="6" name="Logo white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8268" y="2864711"/>
            <a:ext cx="2228400" cy="1116990"/>
          </a:xfrm>
          <a:prstGeom prst="rect">
            <a:avLst/>
          </a:prstGeom>
        </p:spPr>
      </p:pic>
      <p:sp>
        <p:nvSpPr>
          <p:cNvPr id="7" name="Date Placeholder 4" hidden="1"/>
          <p:cNvSpPr>
            <a:spLocks noGrp="1"/>
          </p:cNvSpPr>
          <p:nvPr>
            <p:ph type="dt" sz="half" idx="10"/>
          </p:nvPr>
        </p:nvSpPr>
        <p:spPr>
          <a:xfrm>
            <a:off x="0" y="7020000"/>
            <a:ext cx="0" cy="0"/>
          </a:xfrm>
        </p:spPr>
        <p:txBody>
          <a:bodyPr/>
          <a:lstStyle/>
          <a:p>
            <a:fld id="{78417F83-4CBA-48F2-BAD0-783AE3701E32}" type="datetimeFigureOut">
              <a:rPr lang="en-GB" smtClean="0"/>
              <a:pPr/>
              <a:t>01/11/2022</a:t>
            </a:fld>
            <a:r>
              <a:rPr lang="en-GB" dirty="0"/>
              <a:t>27/08/2018</a:t>
            </a:r>
          </a:p>
        </p:txBody>
      </p:sp>
      <p:sp>
        <p:nvSpPr>
          <p:cNvPr id="9" name="Footer Placeholder 6" hidden="1"/>
          <p:cNvSpPr>
            <a:spLocks noGrp="1"/>
          </p:cNvSpPr>
          <p:nvPr>
            <p:ph type="ftr" sz="quarter" idx="11"/>
          </p:nvPr>
        </p:nvSpPr>
        <p:spPr>
          <a:xfrm>
            <a:off x="0" y="7020000"/>
            <a:ext cx="0" cy="0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0" name="Slide Number Placeholder 8" hidden="1"/>
          <p:cNvSpPr>
            <a:spLocks noGrp="1"/>
          </p:cNvSpPr>
          <p:nvPr>
            <p:ph type="sldNum" sz="quarter" idx="12"/>
          </p:nvPr>
        </p:nvSpPr>
        <p:spPr>
          <a:xfrm>
            <a:off x="0" y="7020000"/>
            <a:ext cx="0" cy="461665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2889669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8FB6D-DADB-414C-AD36-CD783DE99C0E}" type="datetimeFigureOut">
              <a:rPr lang="en-US" smtClean="0"/>
              <a:t>11/1/22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4F4404-2B9E-9B42-A1D0-F128D41F62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45158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8FB6D-DADB-414C-AD36-CD783DE99C0E}" type="datetimeFigureOut">
              <a:rPr lang="en-US" smtClean="0"/>
              <a:t>11/1/22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4F4404-2B9E-9B42-A1D0-F128D41F62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47800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569" y="365125"/>
            <a:ext cx="105128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571" y="1681163"/>
            <a:ext cx="5156443" cy="823912"/>
          </a:xfrm>
        </p:spPr>
        <p:txBody>
          <a:bodyPr anchor="b"/>
          <a:lstStyle>
            <a:lvl1pPr marL="0" indent="0">
              <a:buNone/>
              <a:defRPr sz="2399" b="1"/>
            </a:lvl1pPr>
            <a:lvl2pPr marL="457086" indent="0">
              <a:buNone/>
              <a:defRPr sz="2000" b="1"/>
            </a:lvl2pPr>
            <a:lvl3pPr marL="914171" indent="0">
              <a:buNone/>
              <a:defRPr sz="1800" b="1"/>
            </a:lvl3pPr>
            <a:lvl4pPr marL="1371257" indent="0">
              <a:buNone/>
              <a:defRPr sz="1600" b="1"/>
            </a:lvl4pPr>
            <a:lvl5pPr marL="1828343" indent="0">
              <a:buNone/>
              <a:defRPr sz="1600" b="1"/>
            </a:lvl5pPr>
            <a:lvl6pPr marL="2285429" indent="0">
              <a:buNone/>
              <a:defRPr sz="1600" b="1"/>
            </a:lvl6pPr>
            <a:lvl7pPr marL="2742514" indent="0">
              <a:buNone/>
              <a:defRPr sz="1600" b="1"/>
            </a:lvl7pPr>
            <a:lvl8pPr marL="3199600" indent="0">
              <a:buNone/>
              <a:defRPr sz="1600" b="1"/>
            </a:lvl8pPr>
            <a:lvl9pPr marL="3656686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571" y="2505075"/>
            <a:ext cx="5156443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0593" y="1681163"/>
            <a:ext cx="5181838" cy="823912"/>
          </a:xfrm>
        </p:spPr>
        <p:txBody>
          <a:bodyPr anchor="b"/>
          <a:lstStyle>
            <a:lvl1pPr marL="0" indent="0">
              <a:buNone/>
              <a:defRPr sz="2399" b="1"/>
            </a:lvl1pPr>
            <a:lvl2pPr marL="457086" indent="0">
              <a:buNone/>
              <a:defRPr sz="2000" b="1"/>
            </a:lvl2pPr>
            <a:lvl3pPr marL="914171" indent="0">
              <a:buNone/>
              <a:defRPr sz="1800" b="1"/>
            </a:lvl3pPr>
            <a:lvl4pPr marL="1371257" indent="0">
              <a:buNone/>
              <a:defRPr sz="1600" b="1"/>
            </a:lvl4pPr>
            <a:lvl5pPr marL="1828343" indent="0">
              <a:buNone/>
              <a:defRPr sz="1600" b="1"/>
            </a:lvl5pPr>
            <a:lvl6pPr marL="2285429" indent="0">
              <a:buNone/>
              <a:defRPr sz="1600" b="1"/>
            </a:lvl6pPr>
            <a:lvl7pPr marL="2742514" indent="0">
              <a:buNone/>
              <a:defRPr sz="1600" b="1"/>
            </a:lvl7pPr>
            <a:lvl8pPr marL="3199600" indent="0">
              <a:buNone/>
              <a:defRPr sz="1600" b="1"/>
            </a:lvl8pPr>
            <a:lvl9pPr marL="3656686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593" y="2505075"/>
            <a:ext cx="518183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8FB6D-DADB-414C-AD36-CD783DE99C0E}" type="datetimeFigureOut">
              <a:rPr lang="en-US" smtClean="0"/>
              <a:t>11/1/22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4F4404-2B9E-9B42-A1D0-F128D41F62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73804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7982" y="1825625"/>
            <a:ext cx="5180251" cy="435133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592" y="1825625"/>
            <a:ext cx="5180251" cy="435133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8FB6D-DADB-414C-AD36-CD783DE99C0E}" type="datetimeFigureOut">
              <a:rPr lang="en-US" smtClean="0"/>
              <a:t>11/1/22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4F4404-2B9E-9B42-A1D0-F128D41F62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6786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no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</p:txBody>
      </p:sp>
      <p:sp>
        <p:nvSpPr>
          <p:cNvPr id="34819" name="Title 1"/>
          <p:cNvSpPr>
            <a:spLocks noGrp="1" noChangeArrowheads="1"/>
          </p:cNvSpPr>
          <p:nvPr>
            <p:ph type="ctrTitle"/>
          </p:nvPr>
        </p:nvSpPr>
        <p:spPr>
          <a:xfrm>
            <a:off x="985838" y="2482343"/>
            <a:ext cx="10220325" cy="1661993"/>
          </a:xfrm>
        </p:spPr>
        <p:txBody>
          <a:bodyPr wrap="square" anchor="ctr" anchorCtr="0">
            <a:spAutoFit/>
          </a:bodyPr>
          <a:lstStyle>
            <a:lvl1pPr>
              <a:lnSpc>
                <a:spcPct val="90000"/>
              </a:lnSpc>
              <a:defRPr sz="6000" baseline="0">
                <a:solidFill>
                  <a:schemeClr val="bg1"/>
                </a:solidFill>
                <a:latin typeface="AU Passata Light" panose="020B03030309020308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14" name="TextBox 13"/>
          <p:cNvSpPr txBox="1"/>
          <p:nvPr userDrawn="1"/>
        </p:nvSpPr>
        <p:spPr>
          <a:xfrm>
            <a:off x="-1973598" y="3082506"/>
            <a:ext cx="182589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eller ord til</a:t>
            </a:r>
            <a:endParaRPr lang="en-GB"/>
          </a:p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AU Passata Bold</a:t>
            </a:r>
            <a:endParaRPr lang="en-GB" sz="4799" dirty="0"/>
          </a:p>
        </p:txBody>
      </p:sp>
      <p:sp>
        <p:nvSpPr>
          <p:cNvPr id="25" name="OFF_logo2Computed"/>
          <p:cNvSpPr txBox="1">
            <a:spLocks noChangeArrowheads="1"/>
          </p:cNvSpPr>
          <p:nvPr userDrawn="1"/>
        </p:nvSpPr>
        <p:spPr bwMode="auto">
          <a:xfrm>
            <a:off x="972000" y="5997600"/>
            <a:ext cx="2350045" cy="676612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583200" rIns="0" bIns="0">
            <a:spAutoFit/>
          </a:bodyPr>
          <a:lstStyle/>
          <a:p>
            <a:pPr>
              <a:lnSpc>
                <a:spcPct val="95000"/>
              </a:lnSpc>
              <a:defRPr/>
            </a:pPr>
            <a:r>
              <a:rPr lang="en-GB" sz="600" cap="all" spc="40" baseline="0" dirty="0">
                <a:solidFill>
                  <a:schemeClr val="bg1"/>
                </a:solidFill>
                <a:latin typeface="AU Passata Light" pitchFamily="34" charset="0"/>
              </a:rPr>
              <a:t>Department of Bioscience</a:t>
            </a:r>
          </a:p>
        </p:txBody>
      </p:sp>
      <p:sp>
        <p:nvSpPr>
          <p:cNvPr id="30" name="OFF_logo1Computed"/>
          <p:cNvSpPr/>
          <p:nvPr userDrawn="1"/>
        </p:nvSpPr>
        <p:spPr bwMode="auto">
          <a:xfrm>
            <a:off x="971999" y="5997600"/>
            <a:ext cx="65" cy="451123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309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1000" b="0" i="0" u="none" strike="noStrike" cap="all" normalizeH="0" baseline="0" noProof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Aarhus
University</a:t>
            </a:r>
          </a:p>
        </p:txBody>
      </p:sp>
      <p:sp>
        <p:nvSpPr>
          <p:cNvPr id="28" name="USR_Titl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4752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Assistant Professor</a:t>
            </a:r>
          </a:p>
        </p:txBody>
      </p:sp>
      <p:sp>
        <p:nvSpPr>
          <p:cNvPr id="27" name="FLD_Event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4476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3420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endParaRPr lang="en-GB" sz="700" b="0" cap="all" baseline="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9" name="USR_Nam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444040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3420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Alejandro Ordonez Gloria</a:t>
            </a:r>
          </a:p>
        </p:txBody>
      </p:sp>
      <p:pic>
        <p:nvPicPr>
          <p:cNvPr id="17" name="Au logo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00" y="5997600"/>
            <a:ext cx="557569" cy="558000"/>
          </a:xfrm>
          <a:prstGeom prst="rect">
            <a:avLst/>
          </a:prstGeom>
        </p:spPr>
      </p:pic>
      <p:pic>
        <p:nvPicPr>
          <p:cNvPr id="23" name="Billede 2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200" y="5997600"/>
            <a:ext cx="71734" cy="557999"/>
          </a:xfrm>
          <a:prstGeom prst="rect">
            <a:avLst/>
          </a:prstGeom>
        </p:spPr>
      </p:pic>
      <p:pic>
        <p:nvPicPr>
          <p:cNvPr id="1870745566" name="Secondary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6000" y="5997600"/>
            <a:ext cx="1658237" cy="5580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01/11/2022</a:t>
            </a:fld>
            <a:r>
              <a:rPr lang="en-GB" dirty="0"/>
              <a:t>27/08/2018</a:t>
            </a:r>
          </a:p>
        </p:txBody>
      </p:sp>
      <p:sp>
        <p:nvSpPr>
          <p:cNvPr id="3" name="Footer Placeholder 2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8" name="Date_DateCustomA">
            <a:extLst>
              <a:ext uri="{FF2B5EF4-FFF2-40B4-BE49-F238E27FC236}">
                <a16:creationId xmlns:a16="http://schemas.microsoft.com/office/drawing/2014/main" id="{91DF8922-1EC6-CA44-9D14-45F49AB18588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3691333" y="5877272"/>
            <a:ext cx="2271840" cy="684512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4752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Statistical and geospatial modelling </a:t>
            </a:r>
          </a:p>
          <a:p>
            <a:pPr algn="r">
              <a:lnSpc>
                <a:spcPct val="95000"/>
              </a:lnSpc>
              <a:defRPr/>
            </a:pPr>
            <a:r>
              <a:rPr lang="en-GB" sz="700" b="0" kern="1200" cap="all" baseline="0" dirty="0">
                <a:solidFill>
                  <a:schemeClr val="bg1"/>
                </a:solidFill>
                <a:latin typeface="AU Passata" pitchFamily="34" charset="0"/>
                <a:ea typeface="+mn-ea"/>
                <a:cs typeface="+mn-cs"/>
              </a:rPr>
              <a:t>Classification</a:t>
            </a:r>
          </a:p>
        </p:txBody>
      </p:sp>
    </p:spTree>
    <p:extLst>
      <p:ext uri="{BB962C8B-B14F-4D97-AF65-F5344CB8AC3E}">
        <p14:creationId xmlns:p14="http://schemas.microsoft.com/office/powerpoint/2010/main" val="2007390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5838" y="1960079"/>
            <a:ext cx="10220325" cy="3937484"/>
          </a:xfrm>
        </p:spPr>
        <p:txBody>
          <a:bodyPr/>
          <a:lstStyle>
            <a:lvl1pPr marL="0" indent="0">
              <a:buFont typeface="Calibri" panose="020F0502020204030204" pitchFamily="34" charset="0"/>
              <a:buChar char="​"/>
              <a:defRPr/>
            </a:lvl1pPr>
          </a:lstStyle>
          <a:p>
            <a:pPr lvl="0"/>
            <a:r>
              <a:rPr lang="en-GB" dirty="0"/>
              <a:t>Click to 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  <a:endParaRPr lang="en-GB"/>
          </a:p>
        </p:txBody>
      </p:sp>
      <p:sp>
        <p:nvSpPr>
          <p:cNvPr id="5" name="TextBox 4"/>
          <p:cNvSpPr txBox="1"/>
          <p:nvPr userDrawn="1"/>
        </p:nvSpPr>
        <p:spPr>
          <a:xfrm>
            <a:off x="-1973598" y="340161"/>
            <a:ext cx="1825892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Overskrift to</a:t>
            </a:r>
            <a:r>
              <a:rPr lang="en-GB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 linjer </a:t>
            </a:r>
            <a:endParaRPr lang="en-GB"/>
          </a:p>
          <a:p>
            <a:pPr algn="r">
              <a:lnSpc>
                <a:spcPct val="100000"/>
              </a:lnSpc>
            </a:pPr>
            <a:r>
              <a:rPr lang="en-GB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til</a:t>
            </a:r>
            <a:endParaRPr lang="en-GB"/>
          </a:p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AU Passata Bold</a:t>
            </a:r>
            <a:endParaRPr lang="en-GB" sz="4799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7" name="Date Placeholder 6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01/11/2022</a:t>
            </a:fld>
            <a:r>
              <a:rPr lang="en-GB" dirty="0"/>
              <a:t>27/08/2018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line title and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Hvid baggrund"/>
          <p:cNvSpPr/>
          <p:nvPr userDrawn="1"/>
        </p:nvSpPr>
        <p:spPr bwMode="auto">
          <a:xfrm>
            <a:off x="0" y="-1"/>
            <a:ext cx="12193200" cy="5894387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6" name="Black Rectangle"/>
          <p:cNvSpPr/>
          <p:nvPr userDrawn="1"/>
        </p:nvSpPr>
        <p:spPr>
          <a:xfrm>
            <a:off x="990000" y="1045684"/>
            <a:ext cx="647831" cy="4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  <a:p>
            <a:pPr algn="ctr"/>
            <a:endParaRPr lang="en-GB" sz="4799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15913" y="228627"/>
            <a:ext cx="11556000" cy="752101"/>
          </a:xfrm>
        </p:spPr>
        <p:txBody>
          <a:bodyPr anchor="t" anchorCtr="0"/>
          <a:lstStyle/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5838" y="1373021"/>
            <a:ext cx="10220325" cy="4521366"/>
          </a:xfrm>
        </p:spPr>
        <p:txBody>
          <a:bodyPr/>
          <a:lstStyle>
            <a:lvl1pPr marL="0" indent="0">
              <a:buFont typeface="Calibri" panose="020F0502020204030204" pitchFamily="34" charset="0"/>
              <a:buChar char="​"/>
              <a:defRPr/>
            </a:lvl1pPr>
          </a:lstStyle>
          <a:p>
            <a:pPr lvl="0"/>
            <a:r>
              <a:rPr lang="en-GB" dirty="0"/>
              <a:t>Click to 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  <a:endParaRPr lang="en-GB"/>
          </a:p>
        </p:txBody>
      </p:sp>
      <p:sp>
        <p:nvSpPr>
          <p:cNvPr id="18" name="TextBox 17"/>
          <p:cNvSpPr txBox="1"/>
          <p:nvPr userDrawn="1"/>
        </p:nvSpPr>
        <p:spPr>
          <a:xfrm>
            <a:off x="-1973598" y="340161"/>
            <a:ext cx="182589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Overskrift én linje</a:t>
            </a:r>
            <a:endParaRPr lang="en-GB"/>
          </a:p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Light eller AU Passata Bold</a:t>
            </a:r>
            <a:endParaRPr lang="en-GB" sz="4799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7" name="Date Placeholder 6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01/11/2022</a:t>
            </a:fld>
            <a:r>
              <a:rPr lang="en-GB" dirty="0"/>
              <a:t>27/08/2018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971285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65" userDrawn="1">
          <p15:clr>
            <a:srgbClr val="00000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Hvid baggrund"/>
          <p:cNvSpPr/>
          <p:nvPr userDrawn="1"/>
        </p:nvSpPr>
        <p:spPr bwMode="auto">
          <a:xfrm>
            <a:off x="0" y="0"/>
            <a:ext cx="12193200" cy="5911200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5" name="Black Rectangle"/>
          <p:cNvSpPr/>
          <p:nvPr userDrawn="1"/>
        </p:nvSpPr>
        <p:spPr>
          <a:xfrm>
            <a:off x="990000" y="1045684"/>
            <a:ext cx="647831" cy="4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  <a:p>
            <a:pPr algn="ctr"/>
            <a:endParaRPr lang="en-GB" sz="4799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16800" y="230400"/>
            <a:ext cx="5644263" cy="752400"/>
          </a:xfrm>
        </p:spPr>
        <p:txBody>
          <a:bodyPr anchor="t" anchorCtr="0"/>
          <a:lstStyle>
            <a:lvl1pPr>
              <a:defRPr/>
            </a:lvl1pPr>
          </a:lstStyle>
          <a:p>
            <a:r>
              <a:rPr lang="en-GB" dirty="0"/>
              <a:t>Insert title</a:t>
            </a:r>
            <a:endParaRPr lang="en-GB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985838" y="1371600"/>
            <a:ext cx="4975225" cy="4525964"/>
          </a:xfrm>
        </p:spPr>
        <p:txBody>
          <a:bodyPr/>
          <a:lstStyle>
            <a:lvl1pPr marL="0" indent="0">
              <a:buFont typeface="Calibri" panose="020F0502020204030204" pitchFamily="34" charset="0"/>
              <a:buChar char="​"/>
              <a:defRPr/>
            </a:lvl1pPr>
          </a:lstStyle>
          <a:p>
            <a:pPr lvl="0"/>
            <a:r>
              <a:rPr lang="en-GB" dirty="0"/>
              <a:t>Click to 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  <a:endParaRPr lang="en-GB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230198" y="315913"/>
            <a:ext cx="5644110" cy="5581650"/>
          </a:xfrm>
        </p:spPr>
        <p:txBody>
          <a:bodyPr/>
          <a:lstStyle>
            <a:lvl1pPr marL="0" indent="0"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9" name="TextBox 8"/>
          <p:cNvSpPr txBox="1"/>
          <p:nvPr userDrawn="1"/>
        </p:nvSpPr>
        <p:spPr>
          <a:xfrm>
            <a:off x="-1973598" y="340161"/>
            <a:ext cx="182589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Overskrift én linje</a:t>
            </a:r>
            <a:endParaRPr lang="en-GB"/>
          </a:p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Light eller AU Passata Bold</a:t>
            </a:r>
            <a:endParaRPr lang="en-GB" sz="4799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7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5" name="Date Placeholder 4" hidden="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01/11/2022</a:t>
            </a:fld>
            <a:r>
              <a:rPr lang="en-GB" dirty="0"/>
              <a:t>27/08/2018</a:t>
            </a:r>
          </a:p>
        </p:txBody>
      </p:sp>
      <p:sp>
        <p:nvSpPr>
          <p:cNvPr id="6" name="Footer Placeholder 5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997871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24" userDrawn="1">
          <p15:clr>
            <a:srgbClr val="A4A3A4"/>
          </p15:clr>
        </p15:guide>
        <p15:guide id="2" pos="3755" userDrawn="1">
          <p15:clr>
            <a:srgbClr val="A4A3A4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sonal inform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Hvid baggrund"/>
          <p:cNvSpPr/>
          <p:nvPr userDrawn="1"/>
        </p:nvSpPr>
        <p:spPr bwMode="auto">
          <a:xfrm>
            <a:off x="0" y="0"/>
            <a:ext cx="12193200" cy="5911011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5" name="Black Rectangle"/>
          <p:cNvSpPr/>
          <p:nvPr userDrawn="1"/>
        </p:nvSpPr>
        <p:spPr>
          <a:xfrm>
            <a:off x="1001075" y="2694542"/>
            <a:ext cx="647831" cy="4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  <a:p>
            <a:pPr algn="ctr"/>
            <a:endParaRPr lang="en-GB" sz="4799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5838" y="1484784"/>
            <a:ext cx="4975225" cy="971980"/>
          </a:xfrm>
        </p:spPr>
        <p:txBody>
          <a:bodyPr anchor="b" anchorCtr="0"/>
          <a:lstStyle>
            <a:lvl1pPr>
              <a:lnSpc>
                <a:spcPct val="95000"/>
              </a:lnSpc>
              <a:defRPr sz="3000">
                <a:latin typeface="+mn-lt"/>
              </a:defRPr>
            </a:lvl1pPr>
          </a:lstStyle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985838" y="3010711"/>
            <a:ext cx="4975225" cy="1858449"/>
          </a:xfrm>
        </p:spPr>
        <p:txBody>
          <a:bodyPr/>
          <a:lstStyle>
            <a:lvl1pPr marL="0" indent="0">
              <a:buFont typeface="Calibri" panose="020F0502020204030204" pitchFamily="34" charset="0"/>
              <a:buChar char="​"/>
              <a:defRPr/>
            </a:lvl1pPr>
            <a:lvl5pPr>
              <a:defRPr/>
            </a:lvl5pPr>
          </a:lstStyle>
          <a:p>
            <a:pPr lvl="0"/>
            <a:r>
              <a:rPr lang="en-GB" dirty="0"/>
              <a:t>Click to 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  <a:endParaRPr lang="en-GB"/>
          </a:p>
          <a:p>
            <a:pPr lvl="5"/>
            <a:r>
              <a:rPr lang="en-GB" dirty="0"/>
              <a:t>6</a:t>
            </a:r>
            <a:endParaRPr lang="en-GB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231600" y="315913"/>
            <a:ext cx="5644800" cy="5583600"/>
          </a:xfrm>
        </p:spPr>
        <p:txBody>
          <a:bodyPr/>
          <a:lstStyle>
            <a:lvl1pPr marL="0" indent="0"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9" name="TextBox 8"/>
          <p:cNvSpPr txBox="1"/>
          <p:nvPr userDrawn="1"/>
        </p:nvSpPr>
        <p:spPr>
          <a:xfrm>
            <a:off x="-1973598" y="1780882"/>
            <a:ext cx="182589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Overskrift to</a:t>
            </a:r>
            <a:r>
              <a:rPr lang="en-GB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 linjer</a:t>
            </a:r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7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5" name="Date Placeholder 4" hidden="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01/11/2022</a:t>
            </a:fld>
            <a:r>
              <a:rPr lang="en-GB" dirty="0"/>
              <a:t>27/08/2018</a:t>
            </a:r>
          </a:p>
        </p:txBody>
      </p:sp>
      <p:sp>
        <p:nvSpPr>
          <p:cNvPr id="6" name="Footer Placeholder 5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703164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30" userDrawn="1">
          <p15:clr>
            <a:srgbClr val="A4A3A4"/>
          </p15:clr>
        </p15:guide>
        <p15:guide id="2" pos="3755" userDrawn="1">
          <p15:clr>
            <a:srgbClr val="A4A3A4"/>
          </p15:clr>
        </p15:guide>
        <p15:guide id="3" orient="horz" pos="3069" userDrawn="1">
          <p15:clr>
            <a:srgbClr val="A4A3A4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"/>
          <p:cNvSpPr>
            <a:spLocks noGrp="1"/>
          </p:cNvSpPr>
          <p:nvPr>
            <p:ph type="pic" sz="quarter" idx="11" hasCustomPrompt="1"/>
          </p:nvPr>
        </p:nvSpPr>
        <p:spPr>
          <a:xfrm>
            <a:off x="316800" y="316800"/>
            <a:ext cx="11559600" cy="5583600"/>
          </a:xfr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4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01/11/2022</a:t>
            </a:fld>
            <a:r>
              <a:rPr lang="en-GB" dirty="0"/>
              <a:t>27/08/2018</a:t>
            </a:r>
          </a:p>
        </p:txBody>
      </p:sp>
      <p:sp>
        <p:nvSpPr>
          <p:cNvPr id="7" name="Footer Placeholder 6" hidden="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776182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"/>
          <p:cNvSpPr>
            <a:spLocks noGrp="1"/>
          </p:cNvSpPr>
          <p:nvPr>
            <p:ph type="pic" sz="quarter" idx="11" hasCustomPrompt="1"/>
          </p:nvPr>
        </p:nvSpPr>
        <p:spPr>
          <a:xfrm>
            <a:off x="316800" y="316800"/>
            <a:ext cx="5644800" cy="5583600"/>
          </a:xfr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6231600" y="316800"/>
            <a:ext cx="5644800" cy="55836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5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7" name="Date Placeholder 6" hidden="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01/11/2022</a:t>
            </a:fld>
            <a:r>
              <a:rPr lang="en-GB" dirty="0"/>
              <a:t>27/08/2018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870041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24" userDrawn="1">
          <p15:clr>
            <a:srgbClr val="A4A3A4"/>
          </p15:clr>
        </p15:guide>
        <p15:guide id="2" pos="3754" userDrawn="1">
          <p15:clr>
            <a:srgbClr val="A4A3A4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3.emf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2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Placeholder title 1"/>
          <p:cNvSpPr>
            <a:spLocks noGrp="1" noChangeArrowheads="1"/>
          </p:cNvSpPr>
          <p:nvPr>
            <p:ph type="title"/>
          </p:nvPr>
        </p:nvSpPr>
        <p:spPr bwMode="auto">
          <a:xfrm>
            <a:off x="315913" y="149115"/>
            <a:ext cx="11557000" cy="130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dirty="0"/>
              <a:t>Click to edit Master title style</a:t>
            </a:r>
            <a:endParaRPr lang="en-GB"/>
          </a:p>
        </p:txBody>
      </p:sp>
      <p:sp>
        <p:nvSpPr>
          <p:cNvPr id="1028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985838" y="1960079"/>
            <a:ext cx="10220325" cy="39374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dirty="0"/>
              <a:t>Click to edit Master text styles</a:t>
            </a:r>
            <a:endParaRPr lang="en-GB"/>
          </a:p>
          <a:p>
            <a:pPr lvl="1"/>
            <a:r>
              <a:rPr lang="en-GB" noProof="0" dirty="0"/>
              <a:t>Second level</a:t>
            </a:r>
            <a:endParaRPr lang="en-GB"/>
          </a:p>
          <a:p>
            <a:pPr lvl="2"/>
            <a:r>
              <a:rPr lang="en-GB" noProof="0" dirty="0"/>
              <a:t>Third level</a:t>
            </a:r>
            <a:endParaRPr lang="en-GB"/>
          </a:p>
          <a:p>
            <a:pPr lvl="3"/>
            <a:r>
              <a:rPr lang="en-GB" noProof="0" dirty="0"/>
              <a:t>Fourth level</a:t>
            </a:r>
            <a:endParaRPr lang="en-GB"/>
          </a:p>
          <a:p>
            <a:pPr lvl="4"/>
            <a:r>
              <a:rPr lang="en-GB" noProof="0" dirty="0"/>
              <a:t>Fifth level</a:t>
            </a:r>
            <a:endParaRPr lang="en-GB"/>
          </a:p>
          <a:p>
            <a:pPr lvl="5"/>
            <a:r>
              <a:rPr lang="en-GB" noProof="0" dirty="0"/>
              <a:t>6 level</a:t>
            </a:r>
            <a:endParaRPr lang="en-GB"/>
          </a:p>
          <a:p>
            <a:pPr lvl="6"/>
            <a:r>
              <a:rPr lang="en-GB" noProof="0" dirty="0"/>
              <a:t>7 level</a:t>
            </a:r>
            <a:endParaRPr lang="en-GB"/>
          </a:p>
          <a:p>
            <a:pPr lvl="7"/>
            <a:r>
              <a:rPr lang="en-GB" noProof="0" dirty="0"/>
              <a:t>8 level</a:t>
            </a:r>
            <a:endParaRPr lang="en-GB"/>
          </a:p>
          <a:p>
            <a:pPr lvl="8"/>
            <a:r>
              <a:rPr lang="en-GB" noProof="0" dirty="0"/>
              <a:t>9 level</a:t>
            </a:r>
            <a:endParaRPr lang="en-GB"/>
          </a:p>
        </p:txBody>
      </p:sp>
      <p:pic>
        <p:nvPicPr>
          <p:cNvPr id="1812138603" name="SecondaryLogo_sort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0206000" y="5997600"/>
            <a:ext cx="1658237" cy="558000"/>
          </a:xfrm>
          <a:prstGeom prst="rect">
            <a:avLst/>
          </a:prstGeom>
        </p:spPr>
      </p:pic>
      <p:sp>
        <p:nvSpPr>
          <p:cNvPr id="23" name="Black Rectangle"/>
          <p:cNvSpPr/>
          <p:nvPr userDrawn="1"/>
        </p:nvSpPr>
        <p:spPr>
          <a:xfrm>
            <a:off x="989440" y="1663088"/>
            <a:ext cx="647831" cy="4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  <a:p>
            <a:pPr algn="ctr"/>
            <a:endParaRPr lang="en-GB" sz="4799" dirty="0"/>
          </a:p>
        </p:txBody>
      </p:sp>
      <p:sp>
        <p:nvSpPr>
          <p:cNvPr id="19" name="FLD_Event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4476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3420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endParaRPr lang="en-GB" sz="700" b="0" cap="all" baseline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1" name="USR_Nam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444040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3420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tx1"/>
                </a:solidFill>
                <a:latin typeface="+mn-lt"/>
              </a:rPr>
              <a:t>Alejandro Ordonez Gloria</a:t>
            </a:r>
          </a:p>
        </p:txBody>
      </p:sp>
      <p:sp>
        <p:nvSpPr>
          <p:cNvPr id="27" name="Date_DateCustomA"/>
          <p:cNvSpPr txBox="1">
            <a:spLocks noChangeArrowheads="1"/>
          </p:cNvSpPr>
          <p:nvPr userDrawn="1"/>
        </p:nvSpPr>
        <p:spPr bwMode="auto">
          <a:xfrm>
            <a:off x="3691333" y="5877272"/>
            <a:ext cx="2271840" cy="684512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4752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tx1"/>
                </a:solidFill>
                <a:latin typeface="+mn-lt"/>
              </a:rPr>
              <a:t>Statistical and geospatial modelling </a:t>
            </a:r>
          </a:p>
          <a:p>
            <a:pPr algn="r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tx1"/>
                </a:solidFill>
                <a:latin typeface="+mn-lt"/>
              </a:rPr>
              <a:t>Classification</a:t>
            </a:r>
          </a:p>
        </p:txBody>
      </p:sp>
      <p:sp>
        <p:nvSpPr>
          <p:cNvPr id="28" name="USR_Titl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4752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tx1"/>
                </a:solidFill>
                <a:latin typeface="+mn-lt"/>
              </a:rPr>
              <a:t>Assistant Professor</a:t>
            </a:r>
          </a:p>
        </p:txBody>
      </p:sp>
      <p:pic>
        <p:nvPicPr>
          <p:cNvPr id="7" name="Au logo"/>
          <p:cNvPicPr>
            <a:picLocks noChangeAspect="1"/>
          </p:cNvPicPr>
          <p:nvPr userDrawn="1"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00" y="5999002"/>
            <a:ext cx="557570" cy="558000"/>
          </a:xfrm>
          <a:prstGeom prst="rect">
            <a:avLst/>
          </a:prstGeom>
        </p:spPr>
      </p:pic>
      <p:pic>
        <p:nvPicPr>
          <p:cNvPr id="10" name="Billede streg"/>
          <p:cNvPicPr>
            <a:picLocks noChangeAspect="1"/>
          </p:cNvPicPr>
          <p:nvPr userDrawn="1"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200" y="5997600"/>
            <a:ext cx="71734" cy="558000"/>
          </a:xfrm>
          <a:prstGeom prst="rect">
            <a:avLst/>
          </a:prstGeom>
        </p:spPr>
      </p:pic>
      <p:sp>
        <p:nvSpPr>
          <p:cNvPr id="25" name="OFF_logo2Computed"/>
          <p:cNvSpPr txBox="1">
            <a:spLocks noChangeArrowheads="1"/>
          </p:cNvSpPr>
          <p:nvPr userDrawn="1"/>
        </p:nvSpPr>
        <p:spPr bwMode="auto">
          <a:xfrm>
            <a:off x="972000" y="5997600"/>
            <a:ext cx="2350045" cy="676612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583200" rIns="0" bIns="0">
            <a:spAutoFit/>
          </a:bodyPr>
          <a:lstStyle/>
          <a:p>
            <a:pPr>
              <a:lnSpc>
                <a:spcPct val="95000"/>
              </a:lnSpc>
              <a:defRPr/>
            </a:pPr>
            <a:r>
              <a:rPr lang="en-GB" sz="600" cap="all" spc="40" baseline="0" dirty="0">
                <a:solidFill>
                  <a:schemeClr val="tx1"/>
                </a:solidFill>
                <a:latin typeface="AU Passata Light" pitchFamily="34" charset="0"/>
              </a:rPr>
              <a:t>Department of Bioscience</a:t>
            </a:r>
          </a:p>
        </p:txBody>
      </p:sp>
      <p:sp>
        <p:nvSpPr>
          <p:cNvPr id="26" name="OFF_logo1Computed"/>
          <p:cNvSpPr/>
          <p:nvPr userDrawn="1"/>
        </p:nvSpPr>
        <p:spPr bwMode="auto">
          <a:xfrm>
            <a:off x="971999" y="5997600"/>
            <a:ext cx="65" cy="451123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309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1000" b="0" i="0" u="none" strike="noStrike" cap="all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AU Passata" pitchFamily="34" charset="0"/>
              </a:rPr>
              <a:t>Aarhus
University</a:t>
            </a:r>
          </a:p>
        </p:txBody>
      </p:sp>
      <p:sp>
        <p:nvSpPr>
          <p:cNvPr id="1030" name="Sidetal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807992" y="6581497"/>
            <a:ext cx="252000" cy="1354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r">
              <a:lnSpc>
                <a:spcPts val="1200"/>
              </a:lnSpc>
              <a:buFontTx/>
              <a:buNone/>
              <a:defRPr sz="700" spc="40" baseline="0">
                <a:solidFill>
                  <a:schemeClr val="tx1"/>
                </a:solidFill>
                <a:latin typeface="+mn-lt"/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2"/>
          </p:nvPr>
        </p:nvSpPr>
        <p:spPr>
          <a:xfrm>
            <a:off x="0" y="7020000"/>
            <a:ext cx="0" cy="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">
                <a:noFill/>
              </a:defRPr>
            </a:lvl1pPr>
          </a:lstStyle>
          <a:p>
            <a:fld id="{78417F83-4CBA-48F2-BAD0-783AE3701E32}" type="datetimeFigureOut">
              <a:rPr lang="en-GB" smtClean="0"/>
              <a:pPr/>
              <a:t>01/11/2022</a:t>
            </a:fld>
            <a:r>
              <a:rPr lang="en-GB"/>
              <a:t>27/08/2018</a:t>
            </a:r>
          </a:p>
        </p:txBody>
      </p:sp>
      <p:sp>
        <p:nvSpPr>
          <p:cNvPr id="3" name="Footer Placeholder 2" hidden="1"/>
          <p:cNvSpPr>
            <a:spLocks noGrp="1"/>
          </p:cNvSpPr>
          <p:nvPr>
            <p:ph type="ftr" sz="quarter" idx="3"/>
          </p:nvPr>
        </p:nvSpPr>
        <p:spPr>
          <a:xfrm>
            <a:off x="0" y="7020000"/>
            <a:ext cx="0" cy="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">
                <a:noFill/>
              </a:defRPr>
            </a:lvl1pPr>
          </a:lstStyle>
          <a:p>
            <a:endParaRPr lang="en-GB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56" r:id="rId2"/>
    <p:sldLayoutId id="2147483673" r:id="rId3"/>
    <p:sldLayoutId id="2147483666" r:id="rId4"/>
    <p:sldLayoutId id="2147483662" r:id="rId5"/>
    <p:sldLayoutId id="2147483649" r:id="rId6"/>
    <p:sldLayoutId id="2147483669" r:id="rId7"/>
    <p:sldLayoutId id="2147483661" r:id="rId8"/>
    <p:sldLayoutId id="2147483668" r:id="rId9"/>
    <p:sldLayoutId id="2147483663" r:id="rId10"/>
    <p:sldLayoutId id="2147483670" r:id="rId11"/>
    <p:sldLayoutId id="2147483654" r:id="rId12"/>
    <p:sldLayoutId id="2147483664" r:id="rId13"/>
    <p:sldLayoutId id="2147483671" r:id="rId14"/>
    <p:sldLayoutId id="2147483650" r:id="rId15"/>
    <p:sldLayoutId id="2147483655" r:id="rId16"/>
    <p:sldLayoutId id="2147483651" r:id="rId17"/>
    <p:sldLayoutId id="2147483672" r:id="rId18"/>
    <p:sldLayoutId id="2147483678" r:id="rId19"/>
    <p:sldLayoutId id="2147483658" r:id="rId20"/>
    <p:sldLayoutId id="2147483680" r:id="rId21"/>
    <p:sldLayoutId id="2147483681" r:id="rId22"/>
    <p:sldLayoutId id="2147483682" r:id="rId23"/>
    <p:sldLayoutId id="2147483683" r:id="rId24"/>
  </p:sldLayoutIdLst>
  <p:hf sldNum="0" hdr="0" ftr="0"/>
  <p:txStyles>
    <p:titleStyle>
      <a:lvl1pPr algn="l" rtl="0" eaLnBrk="1" fontAlgn="base" hangingPunct="1">
        <a:lnSpc>
          <a:spcPct val="89000"/>
        </a:lnSpc>
        <a:spcBef>
          <a:spcPct val="0"/>
        </a:spcBef>
        <a:spcAft>
          <a:spcPct val="0"/>
        </a:spcAft>
        <a:defRPr sz="4500" b="1" cap="all" baseline="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2pPr>
      <a:lvl3pPr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3pPr>
      <a:lvl4pPr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4pPr>
      <a:lvl5pPr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5pPr>
      <a:lvl6pPr marL="457200"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6pPr>
      <a:lvl7pPr marL="914400"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7pPr>
      <a:lvl8pPr marL="1371600"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8pPr>
      <a:lvl9pPr marL="1828800"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9pPr>
    </p:titleStyle>
    <p:bodyStyle>
      <a:lvl1pPr marL="0" indent="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Calibri" panose="020F0502020204030204" pitchFamily="34" charset="0"/>
        <a:buChar char="​"/>
        <a:defRPr sz="2000" b="0">
          <a:solidFill>
            <a:schemeClr val="tx1"/>
          </a:solidFill>
          <a:latin typeface="+mn-lt"/>
          <a:ea typeface="+mn-ea"/>
          <a:cs typeface="+mn-cs"/>
        </a:defRPr>
      </a:lvl1pPr>
      <a:lvl2pPr marL="432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2pPr>
      <a:lvl3pPr marL="75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3pPr>
      <a:lvl4pPr marL="1152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4pPr>
      <a:lvl5pPr marL="1512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5pPr>
      <a:lvl6pPr marL="183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6pPr>
      <a:lvl7pPr marL="183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7pPr>
      <a:lvl8pPr marL="183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8pPr>
      <a:lvl9pPr marL="183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4" orient="horz" pos="3715" userDrawn="1">
          <p15:clr>
            <a:srgbClr val="000000"/>
          </p15:clr>
        </p15:guide>
        <p15:guide id="5" orient="horz" pos="4131" userDrawn="1">
          <p15:clr>
            <a:srgbClr val="A4A3A4"/>
          </p15:clr>
        </p15:guide>
        <p15:guide id="6" pos="7479" userDrawn="1">
          <p15:clr>
            <a:srgbClr val="A4A3A4"/>
          </p15:clr>
        </p15:guide>
        <p15:guide id="7" orient="horz" pos="1234" userDrawn="1">
          <p15:clr>
            <a:srgbClr val="000000"/>
          </p15:clr>
        </p15:guide>
        <p15:guide id="8" pos="7059" userDrawn="1">
          <p15:clr>
            <a:srgbClr val="000000"/>
          </p15:clr>
        </p15:guide>
        <p15:guide id="9" pos="199" userDrawn="1">
          <p15:clr>
            <a:srgbClr val="A4A3A4"/>
          </p15:clr>
        </p15:guide>
        <p15:guide id="10" pos="621" userDrawn="1">
          <p15:clr>
            <a:srgbClr val="000000"/>
          </p15:clr>
        </p15:guide>
        <p15:guide id="11" orient="horz" pos="199" userDrawn="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20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23.emf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2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1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1.emf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1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1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1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gif"/><Relationship Id="rId2" Type="http://schemas.openxmlformats.org/officeDocument/2006/relationships/image" Target="../media/image45.gif"/><Relationship Id="rId1" Type="http://schemas.openxmlformats.org/officeDocument/2006/relationships/slideLayout" Target="../slideLayouts/slideLayout1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2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2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2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0.xml"/><Relationship Id="rId1" Type="http://schemas.openxmlformats.org/officeDocument/2006/relationships/tags" Target="../tags/tag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2E2102A-39B0-1542-B485-5224679D9F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1844" y="315913"/>
            <a:ext cx="10891069" cy="2983955"/>
          </a:xfrm>
        </p:spPr>
        <p:txBody>
          <a:bodyPr anchor="ctr"/>
          <a:lstStyle/>
          <a:p>
            <a:r>
              <a:rPr lang="en-GB" sz="7200" dirty="0"/>
              <a:t>Classification </a:t>
            </a:r>
            <a:br>
              <a:rPr lang="en-GB" dirty="0"/>
            </a:br>
            <a:endParaRPr lang="en-GB" sz="44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263417-3320-5B4A-958E-53C345EB5ED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anchor="ctr"/>
          <a:lstStyle/>
          <a:p>
            <a:r>
              <a:rPr lang="en-GB" dirty="0"/>
              <a:t>Alejandro Ordonez</a:t>
            </a:r>
          </a:p>
          <a:p>
            <a:r>
              <a:rPr lang="en-GB" sz="1800" dirty="0"/>
              <a:t>Assistant Professor - Department of Bioscience </a:t>
            </a:r>
          </a:p>
          <a:p>
            <a:r>
              <a:rPr lang="en-GB" sz="1800" dirty="0"/>
              <a:t>Section for Ecoinformatics &amp; Biodiversity</a:t>
            </a:r>
          </a:p>
          <a:p>
            <a:r>
              <a:rPr lang="en-GB" sz="1800" dirty="0" err="1"/>
              <a:t>Center</a:t>
            </a:r>
            <a:r>
              <a:rPr lang="en-GB" sz="1800" dirty="0"/>
              <a:t> for Biodiversity Dynamics in a Changing World (BIOCHANGE)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483207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E6D5B7-98DB-1A46-B8BE-77C01C82DB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800" dirty="0"/>
              <a:t>Classification – </a:t>
            </a:r>
            <a:r>
              <a:rPr lang="en-GB" sz="4800" b="0" dirty="0"/>
              <a:t>Algorithms </a:t>
            </a:r>
            <a:endParaRPr lang="en-GB" sz="4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157623-79A8-9147-B097-8096E025D8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GB" sz="1800" b="1" i="1" dirty="0"/>
              <a:t>Sequential or simultaneous.</a:t>
            </a:r>
            <a:endParaRPr lang="en-GB" sz="1800" b="1" dirty="0"/>
          </a:p>
          <a:p>
            <a:pPr lvl="1"/>
            <a:r>
              <a:rPr lang="en-GB" sz="1800" dirty="0"/>
              <a:t>Grouping by repetition a procedure </a:t>
            </a:r>
            <a:r>
              <a:rPr lang="en-GB" sz="1800" b="1" dirty="0"/>
              <a:t>OR</a:t>
            </a:r>
            <a:r>
              <a:rPr lang="en-GB" sz="1800" dirty="0"/>
              <a:t> a solution in reached in a single step.</a:t>
            </a:r>
          </a:p>
          <a:p>
            <a:r>
              <a:rPr lang="en-GB" sz="1800" b="1" i="1" dirty="0"/>
              <a:t>Agglomerative or divisive.</a:t>
            </a:r>
          </a:p>
          <a:p>
            <a:pPr lvl="1"/>
            <a:r>
              <a:rPr lang="en-GB" sz="1800" dirty="0"/>
              <a:t>Successively grouping into larger groups </a:t>
            </a:r>
            <a:r>
              <a:rPr lang="en-GB" sz="1800" b="1" dirty="0"/>
              <a:t>OR</a:t>
            </a:r>
            <a:r>
              <a:rPr lang="en-GB" sz="1800" dirty="0"/>
              <a:t> Successively dividing it into subgroups.</a:t>
            </a:r>
          </a:p>
          <a:p>
            <a:r>
              <a:rPr lang="en-GB" sz="1800" b="1" dirty="0"/>
              <a:t> </a:t>
            </a:r>
            <a:r>
              <a:rPr lang="en-GB" sz="1800" b="1" i="1" dirty="0"/>
              <a:t>Monothetic</a:t>
            </a:r>
            <a:r>
              <a:rPr lang="en-GB" sz="1800" b="1" dirty="0"/>
              <a:t> </a:t>
            </a:r>
            <a:r>
              <a:rPr lang="en-GB" sz="1800" b="1" i="1" dirty="0"/>
              <a:t>versus</a:t>
            </a:r>
            <a:r>
              <a:rPr lang="en-GB" sz="1800" b="1" dirty="0"/>
              <a:t> </a:t>
            </a:r>
            <a:r>
              <a:rPr lang="en-GB" sz="1800" b="1" i="1" dirty="0"/>
              <a:t>polythetic</a:t>
            </a:r>
            <a:r>
              <a:rPr lang="en-GB" sz="1800" b="1" dirty="0"/>
              <a:t> .</a:t>
            </a:r>
          </a:p>
          <a:p>
            <a:pPr lvl="1"/>
            <a:r>
              <a:rPr lang="en-GB" sz="1800" dirty="0"/>
              <a:t>Single descriptor at each grouping step OR all descriptors are used (via association matrix).</a:t>
            </a:r>
          </a:p>
          <a:p>
            <a:r>
              <a:rPr lang="en-GB" sz="1800" b="1" i="1" dirty="0"/>
              <a:t>Hierarchical versus</a:t>
            </a:r>
            <a:r>
              <a:rPr lang="en-GB" sz="1800" b="1" dirty="0"/>
              <a:t> </a:t>
            </a:r>
            <a:r>
              <a:rPr lang="en-GB" sz="1800" b="1" i="1" dirty="0"/>
              <a:t>non-hierarchical</a:t>
            </a:r>
            <a:r>
              <a:rPr lang="en-GB" sz="1800" b="1" dirty="0"/>
              <a:t> </a:t>
            </a:r>
            <a:r>
              <a:rPr lang="en-GB" sz="1800" b="1" i="1" dirty="0"/>
              <a:t>.</a:t>
            </a:r>
          </a:p>
          <a:p>
            <a:pPr lvl="1"/>
            <a:r>
              <a:rPr lang="en-GB" sz="1800" dirty="0"/>
              <a:t>Subgroups are nested in higher order groups OR single partition without any hierarchy.</a:t>
            </a:r>
          </a:p>
          <a:p>
            <a:r>
              <a:rPr lang="en-GB" sz="1800" b="1" dirty="0"/>
              <a:t> </a:t>
            </a:r>
            <a:r>
              <a:rPr lang="en-GB" sz="1800" b="1" i="1" dirty="0"/>
              <a:t>Probabilistic versus non-probabilistic.</a:t>
            </a:r>
          </a:p>
          <a:p>
            <a:pPr lvl="1"/>
            <a:r>
              <a:rPr lang="en-GB" sz="1800" dirty="0"/>
              <a:t>Within-group association matrices have OR not given probability of being homogeneous.</a:t>
            </a:r>
          </a:p>
          <a:p>
            <a:r>
              <a:rPr lang="en-GB" sz="1800" dirty="0"/>
              <a:t> </a:t>
            </a:r>
            <a:r>
              <a:rPr lang="en-GB" sz="1800" b="1" i="1" dirty="0"/>
              <a:t>Unconstrained or constrained methods</a:t>
            </a:r>
            <a:r>
              <a:rPr lang="en-GB" sz="1800" b="1" dirty="0"/>
              <a:t>. </a:t>
            </a:r>
          </a:p>
          <a:p>
            <a:pPr lvl="1"/>
            <a:r>
              <a:rPr lang="en-GB" sz="1800" dirty="0"/>
              <a:t>Based on a single data set OR two data set (clustered elements + explanatory variables).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5D5344-ABE6-6D4A-BC70-3B7F738B03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DE688-608A-1D44-8745-7FCA691B03A3}" type="datetime1">
              <a:rPr lang="en-GB" smtClean="0"/>
              <a:t>01/11/2022</a:t>
            </a:fld>
            <a:r>
              <a:rPr lang="en-GB"/>
              <a:t>27/08/2018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458163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E6D5B7-98DB-1A46-B8BE-77C01C82DB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800" dirty="0"/>
              <a:t>Classification – </a:t>
            </a:r>
            <a:r>
              <a:rPr lang="en-GB" sz="4800" b="0" dirty="0"/>
              <a:t>Algorithms </a:t>
            </a:r>
            <a:endParaRPr lang="en-GB" sz="4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157623-79A8-9147-B097-8096E025D8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GB" sz="1800" b="1" i="1" dirty="0"/>
              <a:t>Sequential or simultaneous.</a:t>
            </a:r>
            <a:endParaRPr lang="en-GB" sz="1800" b="1" dirty="0"/>
          </a:p>
          <a:p>
            <a:pPr lvl="1"/>
            <a:r>
              <a:rPr lang="en-GB" sz="1800" dirty="0"/>
              <a:t>Grouping by repetition a procedure </a:t>
            </a:r>
            <a:r>
              <a:rPr lang="en-GB" sz="1800" b="1" dirty="0"/>
              <a:t>OR</a:t>
            </a:r>
            <a:r>
              <a:rPr lang="en-GB" sz="1800" dirty="0"/>
              <a:t> a solution in reached in a single step.</a:t>
            </a:r>
          </a:p>
          <a:p>
            <a:r>
              <a:rPr lang="en-GB" sz="1800" b="1" i="1" dirty="0"/>
              <a:t>Agglomerative or divisive.</a:t>
            </a:r>
          </a:p>
          <a:p>
            <a:pPr lvl="1"/>
            <a:r>
              <a:rPr lang="en-GB" sz="1800" dirty="0"/>
              <a:t>Successively grouping into larger groups </a:t>
            </a:r>
            <a:r>
              <a:rPr lang="en-GB" sz="1800" b="1" dirty="0"/>
              <a:t>OR</a:t>
            </a:r>
            <a:r>
              <a:rPr lang="en-GB" sz="1800" dirty="0"/>
              <a:t> Successively dividing it into subgroups.</a:t>
            </a:r>
          </a:p>
          <a:p>
            <a:r>
              <a:rPr lang="en-GB" sz="1800" b="1" dirty="0"/>
              <a:t> </a:t>
            </a:r>
            <a:r>
              <a:rPr lang="en-GB" sz="1800" b="1" i="1" dirty="0"/>
              <a:t>Monothetic</a:t>
            </a:r>
            <a:r>
              <a:rPr lang="en-GB" sz="1800" b="1" dirty="0"/>
              <a:t> </a:t>
            </a:r>
            <a:r>
              <a:rPr lang="en-GB" sz="1800" b="1" i="1" dirty="0"/>
              <a:t>versus</a:t>
            </a:r>
            <a:r>
              <a:rPr lang="en-GB" sz="1800" b="1" dirty="0"/>
              <a:t> </a:t>
            </a:r>
            <a:r>
              <a:rPr lang="en-GB" sz="1800" b="1" i="1" dirty="0"/>
              <a:t>polythetic</a:t>
            </a:r>
            <a:r>
              <a:rPr lang="en-GB" sz="1800" b="1" dirty="0"/>
              <a:t> .</a:t>
            </a:r>
          </a:p>
          <a:p>
            <a:pPr lvl="1"/>
            <a:r>
              <a:rPr lang="en-GB" sz="1800" dirty="0"/>
              <a:t>Single descriptor at each grouping step OR all descriptors are used (via association matrix).</a:t>
            </a:r>
          </a:p>
          <a:p>
            <a:r>
              <a:rPr lang="en-GB" sz="1800" b="1" i="1" dirty="0"/>
              <a:t>Hierarchical versus</a:t>
            </a:r>
            <a:r>
              <a:rPr lang="en-GB" sz="1800" b="1" dirty="0"/>
              <a:t> </a:t>
            </a:r>
            <a:r>
              <a:rPr lang="en-GB" sz="1800" b="1" i="1" dirty="0"/>
              <a:t>non-hierarchical</a:t>
            </a:r>
            <a:r>
              <a:rPr lang="en-GB" sz="1800" b="1" dirty="0"/>
              <a:t> </a:t>
            </a:r>
            <a:r>
              <a:rPr lang="en-GB" sz="1800" b="1" i="1" dirty="0"/>
              <a:t>.</a:t>
            </a:r>
          </a:p>
          <a:p>
            <a:pPr lvl="1"/>
            <a:r>
              <a:rPr lang="en-GB" sz="1800" dirty="0"/>
              <a:t>Subgroups are nested in higher order groups OR single partition without any hierarchy.</a:t>
            </a:r>
          </a:p>
          <a:p>
            <a:r>
              <a:rPr lang="en-GB" sz="1800" b="1" dirty="0"/>
              <a:t> </a:t>
            </a:r>
            <a:r>
              <a:rPr lang="en-GB" sz="1800" b="1" i="1" dirty="0"/>
              <a:t>Probabilistic versus non-probabilistic.</a:t>
            </a:r>
          </a:p>
          <a:p>
            <a:pPr lvl="1"/>
            <a:r>
              <a:rPr lang="en-GB" sz="1800" dirty="0"/>
              <a:t>Within-group association matrices have OR not given probability of being homogeneous.</a:t>
            </a:r>
          </a:p>
          <a:p>
            <a:r>
              <a:rPr lang="en-GB" sz="1800" dirty="0"/>
              <a:t> </a:t>
            </a:r>
            <a:r>
              <a:rPr lang="en-GB" sz="1800" b="1" i="1" dirty="0"/>
              <a:t>Unconstrained or constrained methods</a:t>
            </a:r>
            <a:r>
              <a:rPr lang="en-GB" sz="1800" b="1" dirty="0"/>
              <a:t>. </a:t>
            </a:r>
          </a:p>
          <a:p>
            <a:pPr lvl="1"/>
            <a:r>
              <a:rPr lang="en-GB" sz="1800" dirty="0"/>
              <a:t>Based on a single data set OR two data set (clustered elements + explanatory variables).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5D5344-ABE6-6D4A-BC70-3B7F738B03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DE688-608A-1D44-8745-7FCA691B03A3}" type="datetime1">
              <a:rPr lang="en-GB" smtClean="0"/>
              <a:t>01/11/2022</a:t>
            </a:fld>
            <a:r>
              <a:rPr lang="en-GB"/>
              <a:t>27/08/2018</a:t>
            </a:r>
            <a:endParaRPr lang="en-GB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6467386-9C4E-784A-B1A0-8C1FD20A7312}"/>
              </a:ext>
            </a:extLst>
          </p:cNvPr>
          <p:cNvSpPr/>
          <p:nvPr/>
        </p:nvSpPr>
        <p:spPr bwMode="auto">
          <a:xfrm>
            <a:off x="1678030" y="2254210"/>
            <a:ext cx="8831766" cy="2349579"/>
          </a:xfrm>
          <a:prstGeom prst="round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txBody>
          <a:bodyPr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GB" sz="4400" dirty="0"/>
              <a:t>Most methods presented below are sequential, agglomerative and hierarchical</a:t>
            </a:r>
          </a:p>
        </p:txBody>
      </p:sp>
    </p:spTree>
    <p:extLst>
      <p:ext uri="{BB962C8B-B14F-4D97-AF65-F5344CB8AC3E}">
        <p14:creationId xmlns:p14="http://schemas.microsoft.com/office/powerpoint/2010/main" val="37113645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idx="4294967295"/>
          </p:nvPr>
        </p:nvSpPr>
        <p:spPr>
          <a:xfrm>
            <a:off x="985838" y="980728"/>
            <a:ext cx="10220325" cy="3937000"/>
          </a:xfrm>
        </p:spPr>
        <p:txBody>
          <a:bodyPr anchor="ctr">
            <a:normAutofit/>
          </a:bodyPr>
          <a:lstStyle/>
          <a:p>
            <a:r>
              <a:rPr lang="en-GB" sz="6600" b="1" dirty="0">
                <a:solidFill>
                  <a:srgbClr val="C00000"/>
                </a:solidFill>
                <a:latin typeface="+mj-lt"/>
              </a:rPr>
              <a:t>So far so good?</a:t>
            </a:r>
          </a:p>
          <a:p>
            <a:r>
              <a:rPr lang="en-GB" sz="6600" b="1" dirty="0">
                <a:solidFill>
                  <a:srgbClr val="FFFF00"/>
                </a:solidFill>
                <a:latin typeface="+mj-lt"/>
              </a:rPr>
              <a:t>Any questions?</a:t>
            </a:r>
          </a:p>
          <a:p>
            <a:r>
              <a:rPr lang="en-GB" sz="6600" b="1" dirty="0">
                <a:solidFill>
                  <a:srgbClr val="00B050"/>
                </a:solidFill>
                <a:latin typeface="+mj-lt"/>
              </a:rPr>
              <a:t>Ready to move on?</a:t>
            </a:r>
          </a:p>
        </p:txBody>
      </p:sp>
    </p:spTree>
    <p:extLst>
      <p:ext uri="{BB962C8B-B14F-4D97-AF65-F5344CB8AC3E}">
        <p14:creationId xmlns:p14="http://schemas.microsoft.com/office/powerpoint/2010/main" val="2938405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800" dirty="0"/>
              <a:t>Classification</a:t>
            </a:r>
            <a:br>
              <a:rPr lang="en-GB" sz="4800" dirty="0"/>
            </a:br>
            <a:r>
              <a:rPr lang="en-GB" sz="4400" b="0" dirty="0"/>
              <a:t>It is all about distances</a:t>
            </a:r>
            <a:endParaRPr lang="en-GB" sz="4800" b="0" dirty="0"/>
          </a:p>
        </p:txBody>
      </p:sp>
      <p:pic>
        <p:nvPicPr>
          <p:cNvPr id="167" name="Picture 16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8754" y="1605774"/>
            <a:ext cx="7422388" cy="4416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7968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itle 42"/>
          <p:cNvSpPr>
            <a:spLocks noGrp="1"/>
          </p:cNvSpPr>
          <p:nvPr>
            <p:ph type="title"/>
          </p:nvPr>
        </p:nvSpPr>
        <p:spPr>
          <a:xfrm>
            <a:off x="315913" y="149115"/>
            <a:ext cx="11557000" cy="1309328"/>
          </a:xfrm>
        </p:spPr>
        <p:txBody>
          <a:bodyPr>
            <a:noAutofit/>
          </a:bodyPr>
          <a:lstStyle/>
          <a:p>
            <a:r>
              <a:rPr lang="en-GB" sz="4800" dirty="0"/>
              <a:t>Classification</a:t>
            </a:r>
            <a:br>
              <a:rPr lang="en-GB" sz="4800" dirty="0"/>
            </a:br>
            <a:r>
              <a:rPr lang="en-GB" sz="4400" b="0" dirty="0"/>
              <a:t>Attributes of distance measurements</a:t>
            </a:r>
            <a:endParaRPr lang="en-GB" sz="4800" b="0" dirty="0"/>
          </a:p>
        </p:txBody>
      </p:sp>
      <p:graphicFrame>
        <p:nvGraphicFramePr>
          <p:cNvPr id="45" name="Group 74"/>
          <p:cNvGraphicFramePr>
            <a:graphicFrameLocks noGrp="1"/>
          </p:cNvGraphicFramePr>
          <p:nvPr/>
        </p:nvGraphicFramePr>
        <p:xfrm>
          <a:off x="2120361" y="2502860"/>
          <a:ext cx="5675422" cy="2993248"/>
        </p:xfrm>
        <a:graphic>
          <a:graphicData uri="http://schemas.openxmlformats.org/drawingml/2006/table">
            <a:tbl>
              <a:tblPr/>
              <a:tblGrid>
                <a:gridCol w="43041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35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09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67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6341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5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MS PGothic" pitchFamily="34" charset="-128"/>
                        </a:rPr>
                        <a:t>Coincidence</a:t>
                      </a: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MS PGothic" pitchFamily="34" charset="-128"/>
                        </a:rPr>
                        <a:t>: The minimum value is zero when two items are identical</a:t>
                      </a:r>
                    </a:p>
                  </a:txBody>
                  <a:tcPr marL="91416" marR="91416" marT="45708" marB="4570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MS PGothic" pitchFamily="34" charset="-128"/>
                        </a:rPr>
                        <a:t>+</a:t>
                      </a:r>
                    </a:p>
                  </a:txBody>
                  <a:tcPr marL="91416" marR="91416"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MS PGothic" pitchFamily="34" charset="-128"/>
                        </a:rPr>
                        <a:t>+</a:t>
                      </a:r>
                    </a:p>
                  </a:txBody>
                  <a:tcPr marL="91416" marR="91416"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MS PGothic" pitchFamily="34" charset="-128"/>
                        </a:rPr>
                        <a:t>+/–</a:t>
                      </a:r>
                    </a:p>
                  </a:txBody>
                  <a:tcPr marL="91416" marR="91416"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369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5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MS PGothic" pitchFamily="34" charset="-128"/>
                        </a:rPr>
                        <a:t>Non-negativity</a:t>
                      </a: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MS PGothic" pitchFamily="34" charset="-128"/>
                        </a:rPr>
                        <a:t>: When two items differ, the distance is positive (negative distances </a:t>
                      </a:r>
                      <a:r>
                        <a:rPr kumimoji="0" lang="en-US" sz="15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MS PGothic" pitchFamily="34" charset="-128"/>
                        </a:rPr>
                        <a:t>not</a:t>
                      </a: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MS PGothic" pitchFamily="34" charset="-128"/>
                        </a:rPr>
                        <a:t> allowed)</a:t>
                      </a:r>
                    </a:p>
                  </a:txBody>
                  <a:tcPr marL="91416" marR="91416" marT="45708" marB="4570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MS PGothic" pitchFamily="34" charset="-128"/>
                        </a:rPr>
                        <a:t>+</a:t>
                      </a:r>
                    </a:p>
                  </a:txBody>
                  <a:tcPr marL="91416" marR="91416"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MS PGothic" pitchFamily="34" charset="-128"/>
                        </a:rPr>
                        <a:t>+</a:t>
                      </a:r>
                    </a:p>
                  </a:txBody>
                  <a:tcPr marL="91416" marR="91416"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MS PGothic" pitchFamily="34" charset="-128"/>
                        </a:rPr>
                        <a:t>+/–</a:t>
                      </a:r>
                    </a:p>
                  </a:txBody>
                  <a:tcPr marL="91416" marR="91416"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181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5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MS PGothic" pitchFamily="34" charset="-128"/>
                        </a:rPr>
                        <a:t>Symmetry</a:t>
                      </a: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MS PGothic" pitchFamily="34" charset="-128"/>
                        </a:rPr>
                        <a:t>: the distance from object A to object B equals the distance from B to A</a:t>
                      </a:r>
                    </a:p>
                  </a:txBody>
                  <a:tcPr marL="91416" marR="91416" marT="45708" marB="4570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MS PGothic" pitchFamily="34" charset="-128"/>
                        </a:rPr>
                        <a:t>+</a:t>
                      </a:r>
                    </a:p>
                  </a:txBody>
                  <a:tcPr marL="91416" marR="91416"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MS PGothic" pitchFamily="34" charset="-128"/>
                        </a:rPr>
                        <a:t>+</a:t>
                      </a:r>
                    </a:p>
                  </a:txBody>
                  <a:tcPr marL="91416" marR="91416"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MS PGothic" pitchFamily="34" charset="-128"/>
                        </a:rPr>
                        <a:t>+/–</a:t>
                      </a:r>
                    </a:p>
                  </a:txBody>
                  <a:tcPr marL="91416" marR="91416"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4431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5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MS PGothic" pitchFamily="34" charset="-128"/>
                        </a:rPr>
                        <a:t>Triangle inequality</a:t>
                      </a: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MS PGothic" pitchFamily="34" charset="-128"/>
                        </a:rPr>
                        <a:t>: with three objects, the distance between any two of these cannot be larger  than the sum of the two other distances</a:t>
                      </a:r>
                    </a:p>
                  </a:txBody>
                  <a:tcPr marL="91416" marR="91416" marT="45708" marB="4570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MS PGothic" pitchFamily="34" charset="-128"/>
                        </a:rPr>
                        <a:t>+</a:t>
                      </a:r>
                    </a:p>
                  </a:txBody>
                  <a:tcPr marL="91416" marR="91416"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MS PGothic" pitchFamily="34" charset="-128"/>
                        </a:rPr>
                        <a:t>–</a:t>
                      </a:r>
                    </a:p>
                  </a:txBody>
                  <a:tcPr marL="91416" marR="91416"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MS PGothic" pitchFamily="34" charset="-128"/>
                        </a:rPr>
                        <a:t>–</a:t>
                      </a:r>
                    </a:p>
                  </a:txBody>
                  <a:tcPr marL="91416" marR="91416"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6" name="Text Box 64"/>
          <p:cNvSpPr txBox="1">
            <a:spLocks noChangeArrowheads="1"/>
          </p:cNvSpPr>
          <p:nvPr/>
        </p:nvSpPr>
        <p:spPr bwMode="auto">
          <a:xfrm>
            <a:off x="2119131" y="1878658"/>
            <a:ext cx="1532792" cy="6583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sz="3199" b="1" dirty="0">
                <a:latin typeface="+mn-lt"/>
              </a:rPr>
              <a:t>Axioms</a:t>
            </a:r>
          </a:p>
        </p:txBody>
      </p:sp>
      <p:sp>
        <p:nvSpPr>
          <p:cNvPr id="47" name="Text Box 65"/>
          <p:cNvSpPr txBox="1">
            <a:spLocks noChangeArrowheads="1"/>
          </p:cNvSpPr>
          <p:nvPr/>
        </p:nvSpPr>
        <p:spPr bwMode="auto">
          <a:xfrm rot="18900000">
            <a:off x="6452468" y="1820481"/>
            <a:ext cx="736099" cy="599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sz="1600">
                <a:latin typeface="+mn-lt"/>
              </a:rPr>
              <a:t>Metric</a:t>
            </a:r>
          </a:p>
        </p:txBody>
      </p:sp>
      <p:sp>
        <p:nvSpPr>
          <p:cNvPr id="48" name="Line 75"/>
          <p:cNvSpPr>
            <a:spLocks noChangeShapeType="1"/>
          </p:cNvSpPr>
          <p:nvPr/>
        </p:nvSpPr>
        <p:spPr bwMode="auto">
          <a:xfrm flipV="1">
            <a:off x="8024323" y="4546044"/>
            <a:ext cx="888768" cy="66022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>
              <a:lnSpc>
                <a:spcPct val="100000"/>
              </a:lnSpc>
            </a:pPr>
            <a:endParaRPr lang="da-DK" sz="1800">
              <a:latin typeface="+mn-lt"/>
            </a:endParaRPr>
          </a:p>
        </p:txBody>
      </p:sp>
      <p:sp>
        <p:nvSpPr>
          <p:cNvPr id="49" name="Line 76"/>
          <p:cNvSpPr>
            <a:spLocks noChangeShapeType="1"/>
          </p:cNvSpPr>
          <p:nvPr/>
        </p:nvSpPr>
        <p:spPr bwMode="auto">
          <a:xfrm>
            <a:off x="8049717" y="5206271"/>
            <a:ext cx="825285" cy="177754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>
              <a:lnSpc>
                <a:spcPct val="100000"/>
              </a:lnSpc>
            </a:pPr>
            <a:endParaRPr lang="da-DK" sz="1800">
              <a:latin typeface="+mn-lt"/>
            </a:endParaRPr>
          </a:p>
        </p:txBody>
      </p:sp>
      <p:sp>
        <p:nvSpPr>
          <p:cNvPr id="50" name="Line 77"/>
          <p:cNvSpPr>
            <a:spLocks noChangeShapeType="1"/>
          </p:cNvSpPr>
          <p:nvPr/>
        </p:nvSpPr>
        <p:spPr bwMode="auto">
          <a:xfrm flipH="1">
            <a:off x="8875001" y="4546043"/>
            <a:ext cx="50787" cy="83798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>
              <a:lnSpc>
                <a:spcPct val="100000"/>
              </a:lnSpc>
            </a:pPr>
            <a:endParaRPr lang="da-DK" sz="1800">
              <a:latin typeface="+mn-lt"/>
            </a:endParaRPr>
          </a:p>
        </p:txBody>
      </p:sp>
      <p:sp>
        <p:nvSpPr>
          <p:cNvPr id="51" name="Text Box 78"/>
          <p:cNvSpPr txBox="1">
            <a:spLocks noChangeArrowheads="1"/>
          </p:cNvSpPr>
          <p:nvPr/>
        </p:nvSpPr>
        <p:spPr bwMode="auto">
          <a:xfrm>
            <a:off x="7771976" y="5098350"/>
            <a:ext cx="27764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lang="en-US" sz="1200" dirty="0">
                <a:latin typeface="+mn-lt"/>
              </a:rPr>
              <a:t>a</a:t>
            </a:r>
          </a:p>
        </p:txBody>
      </p:sp>
      <p:sp>
        <p:nvSpPr>
          <p:cNvPr id="52" name="Text Box 79"/>
          <p:cNvSpPr txBox="1">
            <a:spLocks noChangeArrowheads="1"/>
          </p:cNvSpPr>
          <p:nvPr/>
        </p:nvSpPr>
        <p:spPr bwMode="auto">
          <a:xfrm>
            <a:off x="8949380" y="4656101"/>
            <a:ext cx="27764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lang="en-US" sz="1200" dirty="0">
                <a:latin typeface="+mn-lt"/>
              </a:rPr>
              <a:t>b</a:t>
            </a:r>
          </a:p>
        </p:txBody>
      </p:sp>
      <p:sp>
        <p:nvSpPr>
          <p:cNvPr id="53" name="Text Box 80"/>
          <p:cNvSpPr txBox="1">
            <a:spLocks noChangeArrowheads="1"/>
          </p:cNvSpPr>
          <p:nvPr/>
        </p:nvSpPr>
        <p:spPr bwMode="auto">
          <a:xfrm>
            <a:off x="8759144" y="5313024"/>
            <a:ext cx="26642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lang="en-US" sz="1200" dirty="0">
                <a:latin typeface="+mn-lt"/>
              </a:rPr>
              <a:t>c</a:t>
            </a:r>
          </a:p>
        </p:txBody>
      </p:sp>
      <p:sp>
        <p:nvSpPr>
          <p:cNvPr id="54" name="Text Box 81"/>
          <p:cNvSpPr txBox="1">
            <a:spLocks noChangeArrowheads="1"/>
          </p:cNvSpPr>
          <p:nvPr/>
        </p:nvSpPr>
        <p:spPr bwMode="auto">
          <a:xfrm>
            <a:off x="8033844" y="3946046"/>
            <a:ext cx="155683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lang="en-US" sz="1600" dirty="0">
                <a:latin typeface="+mn-lt"/>
              </a:rPr>
              <a:t>D(a, b) = D(</a:t>
            </a:r>
            <a:r>
              <a:rPr lang="en-US" sz="1600" dirty="0" err="1">
                <a:latin typeface="+mn-lt"/>
              </a:rPr>
              <a:t>b,a</a:t>
            </a:r>
            <a:r>
              <a:rPr lang="en-US" sz="1600" dirty="0">
                <a:latin typeface="+mn-lt"/>
              </a:rPr>
              <a:t>)</a:t>
            </a:r>
          </a:p>
        </p:txBody>
      </p:sp>
      <p:sp>
        <p:nvSpPr>
          <p:cNvPr id="55" name="Text Box 82"/>
          <p:cNvSpPr txBox="1">
            <a:spLocks noChangeArrowheads="1"/>
          </p:cNvSpPr>
          <p:nvPr/>
        </p:nvSpPr>
        <p:spPr bwMode="auto">
          <a:xfrm>
            <a:off x="7798686" y="5577773"/>
            <a:ext cx="238697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lang="en-US" sz="1600" dirty="0">
                <a:latin typeface="+mn-lt"/>
              </a:rPr>
              <a:t>D(</a:t>
            </a:r>
            <a:r>
              <a:rPr lang="en-US" sz="1600" dirty="0" err="1">
                <a:latin typeface="+mn-lt"/>
              </a:rPr>
              <a:t>a,c</a:t>
            </a:r>
            <a:r>
              <a:rPr lang="en-US" sz="1600" dirty="0">
                <a:latin typeface="+mn-lt"/>
              </a:rPr>
              <a:t>) &lt;= D(</a:t>
            </a:r>
            <a:r>
              <a:rPr lang="en-US" sz="1600" dirty="0" err="1">
                <a:latin typeface="+mn-lt"/>
              </a:rPr>
              <a:t>a,b</a:t>
            </a:r>
            <a:r>
              <a:rPr lang="en-US" sz="1600" dirty="0">
                <a:latin typeface="+mn-lt"/>
              </a:rPr>
              <a:t>)+D(</a:t>
            </a:r>
            <a:r>
              <a:rPr lang="en-US" sz="1600" dirty="0" err="1">
                <a:latin typeface="+mn-lt"/>
              </a:rPr>
              <a:t>b,c</a:t>
            </a:r>
            <a:r>
              <a:rPr lang="en-US" sz="1600" dirty="0">
                <a:latin typeface="+mn-lt"/>
              </a:rPr>
              <a:t>)</a:t>
            </a:r>
          </a:p>
        </p:txBody>
      </p:sp>
      <p:sp>
        <p:nvSpPr>
          <p:cNvPr id="56" name="Text Box 66"/>
          <p:cNvSpPr txBox="1">
            <a:spLocks noChangeArrowheads="1"/>
          </p:cNvSpPr>
          <p:nvPr/>
        </p:nvSpPr>
        <p:spPr bwMode="auto">
          <a:xfrm rot="18900000">
            <a:off x="6810309" y="1631484"/>
            <a:ext cx="1208985" cy="599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sz="1600" dirty="0" err="1">
                <a:latin typeface="+mn-lt"/>
              </a:rPr>
              <a:t>Semimetric</a:t>
            </a:r>
            <a:endParaRPr lang="en-US" sz="1600" dirty="0">
              <a:latin typeface="+mn-lt"/>
            </a:endParaRPr>
          </a:p>
        </p:txBody>
      </p:sp>
      <p:sp>
        <p:nvSpPr>
          <p:cNvPr id="57" name="Text Box 67"/>
          <p:cNvSpPr txBox="1">
            <a:spLocks noChangeArrowheads="1"/>
          </p:cNvSpPr>
          <p:nvPr/>
        </p:nvSpPr>
        <p:spPr bwMode="auto">
          <a:xfrm rot="18900000">
            <a:off x="7271341" y="1637833"/>
            <a:ext cx="1212191" cy="599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sz="1600" dirty="0">
                <a:latin typeface="+mn-lt"/>
              </a:rPr>
              <a:t>Non-metric</a:t>
            </a:r>
          </a:p>
        </p:txBody>
      </p:sp>
      <p:sp>
        <p:nvSpPr>
          <p:cNvPr id="58" name="Rectangle 57"/>
          <p:cNvSpPr/>
          <p:nvPr/>
        </p:nvSpPr>
        <p:spPr>
          <a:xfrm>
            <a:off x="8051561" y="3292751"/>
            <a:ext cx="112082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00" dirty="0">
                <a:latin typeface="+mn-lt"/>
              </a:rPr>
              <a:t>D(a, b) &gt; 0</a:t>
            </a:r>
            <a:endParaRPr lang="da-DK" sz="1600" dirty="0">
              <a:latin typeface="+mn-lt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7981557" y="2525002"/>
            <a:ext cx="112082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00" dirty="0">
                <a:latin typeface="+mn-lt"/>
              </a:rPr>
              <a:t>D(a, a) = 0</a:t>
            </a:r>
            <a:endParaRPr lang="da-DK" sz="16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06856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800" dirty="0"/>
              <a:t>Classification</a:t>
            </a:r>
            <a:br>
              <a:rPr lang="en-GB" sz="4800" dirty="0"/>
            </a:br>
            <a:r>
              <a:rPr lang="en-GB" sz="4400" b="0" dirty="0"/>
              <a:t>Kinds of dissimilarity measurements</a:t>
            </a:r>
            <a:endParaRPr lang="en-GB" sz="4800" b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23190827"/>
                  </p:ext>
                </p:extLst>
              </p:nvPr>
            </p:nvGraphicFramePr>
            <p:xfrm>
              <a:off x="315913" y="1853709"/>
              <a:ext cx="8779050" cy="4704254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242340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959556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309511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891822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253067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1941689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</a:tblGrid>
                  <a:tr h="550191">
                    <a:tc>
                      <a:txBody>
                        <a:bodyPr/>
                        <a:lstStyle/>
                        <a:p>
                          <a:r>
                            <a:rPr lang="en-GB" sz="1800" noProof="0" dirty="0">
                              <a:latin typeface="AU Passata" panose="020B0503030502030804" pitchFamily="34" charset="77"/>
                            </a:rPr>
                            <a:t>Name</a:t>
                          </a:r>
                        </a:p>
                      </a:txBody>
                      <a:tcPr marL="91416" marR="91416" marT="45708" marB="45708"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800" noProof="0" dirty="0">
                              <a:latin typeface="AU Passata" panose="020B0503030502030804" pitchFamily="34" charset="77"/>
                            </a:rPr>
                            <a:t>Metric</a:t>
                          </a:r>
                        </a:p>
                      </a:txBody>
                      <a:tcPr marL="91416" marR="91416" marT="45708" marB="45708"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800" noProof="0" dirty="0">
                              <a:latin typeface="AU Passata" panose="020B0503030502030804" pitchFamily="34" charset="77"/>
                            </a:rPr>
                            <a:t>Data</a:t>
                          </a:r>
                          <a:r>
                            <a:rPr lang="en-GB" sz="1800" baseline="0" noProof="0" dirty="0">
                              <a:latin typeface="AU Passata" panose="020B0503030502030804" pitchFamily="34" charset="77"/>
                            </a:rPr>
                            <a:t> type</a:t>
                          </a:r>
                          <a:endParaRPr lang="en-GB" sz="1800" noProof="0" dirty="0">
                            <a:latin typeface="AU Passata" panose="020B0503030502030804" pitchFamily="34" charset="77"/>
                          </a:endParaRPr>
                        </a:p>
                      </a:txBody>
                      <a:tcPr marL="91416" marR="91416" marT="45708" marB="45708"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800" noProof="0" dirty="0">
                              <a:latin typeface="AU Passata" panose="020B0503030502030804" pitchFamily="34" charset="77"/>
                            </a:rPr>
                            <a:t>Range</a:t>
                          </a:r>
                        </a:p>
                      </a:txBody>
                      <a:tcPr marL="91416" marR="91416" marT="45708" marB="45708"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800" noProof="0" dirty="0">
                              <a:latin typeface="AU Passata" panose="020B0503030502030804" pitchFamily="34" charset="77"/>
                            </a:rPr>
                            <a:t>Symmetric</a:t>
                          </a:r>
                        </a:p>
                      </a:txBody>
                      <a:tcPr marL="91416" marR="91416" marT="45708" marB="45708"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800" noProof="0" dirty="0">
                              <a:latin typeface="AU Passata" panose="020B0503030502030804" pitchFamily="34" charset="77"/>
                            </a:rPr>
                            <a:t>Formula</a:t>
                          </a:r>
                        </a:p>
                      </a:txBody>
                      <a:tcPr marL="91416" marR="91416" marT="45708" marB="45708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724078">
                    <a:tc>
                      <a:txBody>
                        <a:bodyPr/>
                        <a:lstStyle/>
                        <a:p>
                          <a:r>
                            <a:rPr lang="en-GB" sz="1800" noProof="0" dirty="0">
                              <a:latin typeface="AU Passata" panose="020B0503030502030804" pitchFamily="34" charset="77"/>
                            </a:rPr>
                            <a:t>Euclidean distance </a:t>
                          </a:r>
                          <a:endParaRPr lang="en-GB" sz="1800" b="1" noProof="0" dirty="0">
                            <a:latin typeface="AU Passata" panose="020B0503030502030804" pitchFamily="34" charset="77"/>
                          </a:endParaRPr>
                        </a:p>
                      </a:txBody>
                      <a:tcPr marL="91416" marR="91416" marT="45708" marB="45708"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800" noProof="0" dirty="0">
                              <a:latin typeface="AU Passata" panose="020B0503030502030804" pitchFamily="34" charset="77"/>
                            </a:rPr>
                            <a:t>Yes</a:t>
                          </a:r>
                        </a:p>
                      </a:txBody>
                      <a:tcPr marL="91416" marR="91416" marT="45708" marB="45708"/>
                    </a:tc>
                    <a:tc>
                      <a:txBody>
                        <a:bodyPr/>
                        <a:lstStyle/>
                        <a:p>
                          <a:pPr marL="0" marR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800" noProof="0" dirty="0" err="1">
                              <a:latin typeface="AU Passata" panose="020B0503030502030804" pitchFamily="34" charset="77"/>
                            </a:rPr>
                            <a:t>Quan</a:t>
                          </a:r>
                          <a:endParaRPr lang="en-GB" sz="1800" noProof="0" dirty="0">
                            <a:latin typeface="AU Passata" panose="020B0503030502030804" pitchFamily="34" charset="77"/>
                          </a:endParaRPr>
                        </a:p>
                        <a:p>
                          <a:endParaRPr lang="en-GB" sz="1800" noProof="0" dirty="0">
                            <a:latin typeface="AU Passata" panose="020B0503030502030804" pitchFamily="34" charset="77"/>
                          </a:endParaRPr>
                        </a:p>
                      </a:txBody>
                      <a:tcPr marL="91416" marR="91416" marT="45708" marB="45708"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800" noProof="0" dirty="0">
                              <a:latin typeface="AU Passata" panose="020B0503030502030804" pitchFamily="34" charset="77"/>
                            </a:rPr>
                            <a:t>[0-</a:t>
                          </a:r>
                          <a14:m>
                            <m:oMath xmlns:m="http://schemas.openxmlformats.org/officeDocument/2006/math">
                              <m:r>
                                <a:rPr kumimoji="0" lang="en-GB" sz="1800" kern="1200" noProof="0" smtClean="0">
                                  <a:effectLst/>
                                  <a:latin typeface="Cambria Math" charset="0"/>
                                </a:rPr>
                                <m:t>∞</m:t>
                              </m:r>
                            </m:oMath>
                          </a14:m>
                          <a:r>
                            <a:rPr lang="en-GB" sz="1800" noProof="0" dirty="0">
                              <a:latin typeface="AU Passata" panose="020B0503030502030804" pitchFamily="34" charset="77"/>
                            </a:rPr>
                            <a:t>)</a:t>
                          </a:r>
                        </a:p>
                      </a:txBody>
                      <a:tcPr marL="91416" marR="91416" marT="45708" marB="45708"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800" noProof="0" dirty="0">
                              <a:latin typeface="AU Passata" panose="020B0503030502030804" pitchFamily="34" charset="77"/>
                            </a:rPr>
                            <a:t>Yes</a:t>
                          </a:r>
                        </a:p>
                      </a:txBody>
                      <a:tcPr marL="91416" marR="91416" marT="45708" marB="45708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ad>
                                  <m:radPr>
                                    <m:degHide m:val="on"/>
                                    <m:ctrlPr>
                                      <a:rPr lang="en-GB" sz="140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nary>
                                      <m:naryPr>
                                        <m:chr m:val="∑"/>
                                        <m:limLoc m:val="undOvr"/>
                                        <m:ctrlPr>
                                          <a:rPr lang="en-GB" sz="1400" i="1" noProof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naryPr>
                                      <m:sub>
                                        <m:r>
                                          <a:rPr lang="en-GB" sz="1400" i="1" noProof="0">
                                            <a:latin typeface="Cambria Math"/>
                                          </a:rPr>
                                          <m:t>𝑖</m:t>
                                        </m:r>
                                        <m:r>
                                          <a:rPr lang="en-GB" sz="1400" i="1" noProof="0">
                                            <a:latin typeface="Cambria Math"/>
                                          </a:rPr>
                                          <m:t>=1</m:t>
                                        </m:r>
                                      </m:sub>
                                      <m:sup>
                                        <m:r>
                                          <a:rPr lang="en-GB" sz="1400" i="1" noProof="0">
                                            <a:latin typeface="Cambria Math"/>
                                          </a:rPr>
                                          <m:t>𝑝</m:t>
                                        </m:r>
                                      </m:sup>
                                      <m:e>
                                        <m:sSup>
                                          <m:sSupPr>
                                            <m:ctrlPr>
                                              <a:rPr lang="en-GB" sz="1400" i="1" noProof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1400" i="1" noProof="0">
                                                <a:latin typeface="Cambria Math"/>
                                              </a:rPr>
                                              <m:t>(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GB" sz="1400" i="1" noProof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GB" sz="1400" i="1" noProof="0">
                                                    <a:latin typeface="Cambria Math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GB" sz="1400" i="1" noProof="0">
                                                    <a:latin typeface="Cambria Math"/>
                                                  </a:rPr>
                                                  <m:t>𝑖</m:t>
                                                </m:r>
                                                <m:r>
                                                  <a:rPr lang="en-GB" sz="1400" i="1" noProof="0">
                                                    <a:latin typeface="Cambria Math"/>
                                                  </a:rPr>
                                                  <m:t>,1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GB" sz="1400" i="1" noProof="0">
                                                <a:latin typeface="Cambria Math"/>
                                              </a:rPr>
                                              <m:t>−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GB" sz="1400" i="1" noProof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GB" sz="1400" i="1" noProof="0">
                                                    <a:latin typeface="Cambria Math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GB" sz="1400" i="1" noProof="0">
                                                    <a:latin typeface="Cambria Math"/>
                                                  </a:rPr>
                                                  <m:t>𝑖</m:t>
                                                </m:r>
                                                <m:r>
                                                  <a:rPr lang="en-GB" sz="1400" i="1" noProof="0">
                                                    <a:latin typeface="Cambria Math"/>
                                                  </a:rPr>
                                                  <m:t>,2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GB" sz="1400" i="1" noProof="0">
                                                <a:latin typeface="Cambria Math"/>
                                              </a:rPr>
                                              <m:t>)</m:t>
                                            </m:r>
                                          </m:e>
                                          <m:sup>
                                            <m:r>
                                              <a:rPr lang="en-GB" sz="1400" i="1" noProof="0">
                                                <a:latin typeface="Cambria Math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e>
                                    </m:nary>
                                  </m:e>
                                </m:rad>
                              </m:oMath>
                            </m:oMathPara>
                          </a14:m>
                          <a:endParaRPr lang="en-GB" sz="1400" noProof="0" dirty="0">
                            <a:latin typeface="AU Passata" panose="020B0503030502030804" pitchFamily="34" charset="77"/>
                          </a:endParaRPr>
                        </a:p>
                      </a:txBody>
                      <a:tcPr marL="91416" marR="91416" marT="45708" marB="45708"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630762">
                    <a:tc>
                      <a:txBody>
                        <a:bodyPr/>
                        <a:lstStyle/>
                        <a:p>
                          <a:r>
                            <a:rPr lang="en-GB" sz="1800" noProof="0" dirty="0">
                              <a:latin typeface="AU Passata" panose="020B0503030502030804" pitchFamily="34" charset="77"/>
                            </a:rPr>
                            <a:t>Manhattan</a:t>
                          </a:r>
                          <a:r>
                            <a:rPr lang="en-GB" sz="1800" baseline="0" noProof="0" dirty="0">
                              <a:latin typeface="AU Passata" panose="020B0503030502030804" pitchFamily="34" charset="77"/>
                            </a:rPr>
                            <a:t> metric</a:t>
                          </a:r>
                          <a:endParaRPr lang="en-GB" sz="1800" b="1" noProof="0" dirty="0">
                            <a:latin typeface="AU Passata" panose="020B0503030502030804" pitchFamily="34" charset="77"/>
                          </a:endParaRPr>
                        </a:p>
                      </a:txBody>
                      <a:tcPr marL="91416" marR="91416" marT="45708" marB="45708"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800" noProof="0" dirty="0">
                              <a:latin typeface="AU Passata" panose="020B0503030502030804" pitchFamily="34" charset="77"/>
                            </a:rPr>
                            <a:t>Yes</a:t>
                          </a:r>
                        </a:p>
                      </a:txBody>
                      <a:tcPr marL="91416" marR="91416" marT="45708" marB="45708"/>
                    </a:tc>
                    <a:tc>
                      <a:txBody>
                        <a:bodyPr/>
                        <a:lstStyle/>
                        <a:p>
                          <a:pPr marL="0" marR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800" noProof="0" dirty="0" err="1">
                              <a:latin typeface="AU Passata" panose="020B0503030502030804" pitchFamily="34" charset="77"/>
                            </a:rPr>
                            <a:t>Quan</a:t>
                          </a:r>
                          <a:endParaRPr lang="en-GB" sz="1800" noProof="0" dirty="0">
                            <a:latin typeface="AU Passata" panose="020B0503030502030804" pitchFamily="34" charset="77"/>
                          </a:endParaRPr>
                        </a:p>
                        <a:p>
                          <a:endParaRPr lang="en-GB" sz="1800" noProof="0" dirty="0">
                            <a:latin typeface="AU Passata" panose="020B0503030502030804" pitchFamily="34" charset="77"/>
                          </a:endParaRPr>
                        </a:p>
                      </a:txBody>
                      <a:tcPr marL="91416" marR="91416" marT="45708" marB="45708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800" noProof="0" dirty="0">
                              <a:latin typeface="AU Passata" panose="020B0503030502030804" pitchFamily="34" charset="77"/>
                            </a:rPr>
                            <a:t>[0-</a:t>
                          </a:r>
                          <a14:m>
                            <m:oMath xmlns:m="http://schemas.openxmlformats.org/officeDocument/2006/math">
                              <m:r>
                                <a:rPr kumimoji="0" lang="en-GB" sz="1800" kern="1200" noProof="0" smtClean="0">
                                  <a:effectLst/>
                                  <a:latin typeface="Cambria Math" charset="0"/>
                                </a:rPr>
                                <m:t>∞</m:t>
                              </m:r>
                            </m:oMath>
                          </a14:m>
                          <a:r>
                            <a:rPr lang="en-GB" sz="1800" noProof="0" dirty="0">
                              <a:latin typeface="AU Passata" panose="020B0503030502030804" pitchFamily="34" charset="77"/>
                            </a:rPr>
                            <a:t>)</a:t>
                          </a:r>
                        </a:p>
                        <a:p>
                          <a:endParaRPr lang="en-GB" sz="1800" noProof="0" dirty="0">
                            <a:latin typeface="AU Passata" panose="020B0503030502030804" pitchFamily="34" charset="77"/>
                          </a:endParaRPr>
                        </a:p>
                      </a:txBody>
                      <a:tcPr marL="91416" marR="91416" marT="45708" marB="45708"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800" noProof="0" dirty="0">
                              <a:latin typeface="AU Passata" panose="020B0503030502030804" pitchFamily="34" charset="77"/>
                            </a:rPr>
                            <a:t>Yes</a:t>
                          </a:r>
                        </a:p>
                      </a:txBody>
                      <a:tcPr marL="91416" marR="91416" marT="45708" marB="45708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chr m:val="∑"/>
                                    <m:limLoc m:val="undOvr"/>
                                    <m:ctrlPr>
                                      <a:rPr lang="en-GB" sz="140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GB" sz="1400" i="1" noProof="0">
                                        <a:latin typeface="Cambria Math"/>
                                      </a:rPr>
                                      <m:t>𝑖</m:t>
                                    </m:r>
                                    <m:r>
                                      <a:rPr lang="en-GB" sz="1400" i="1" noProof="0">
                                        <a:latin typeface="Cambria Math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GB" sz="1400" i="1" noProof="0">
                                        <a:latin typeface="Cambria Math"/>
                                      </a:rPr>
                                      <m:t>𝑝</m:t>
                                    </m:r>
                                  </m:sup>
                                  <m:e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en-GB" sz="1400" i="1" noProof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GB" sz="1400" i="1" noProof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GB" sz="1400" i="1" noProof="0">
                                                <a:latin typeface="Cambria Math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GB" sz="1400" i="1" noProof="0">
                                                <a:latin typeface="Cambria Math"/>
                                              </a:rPr>
                                              <m:t>1</m:t>
                                            </m:r>
                                            <m:r>
                                              <a:rPr lang="en-GB" sz="1400" i="1" noProof="0">
                                                <a:latin typeface="Cambria Math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GB" sz="1400" i="1" noProof="0">
                                            <a:latin typeface="Cambria Math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GB" sz="1400" i="1" noProof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GB" sz="1400" i="1" noProof="0">
                                                <a:latin typeface="Cambria Math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GB" sz="1400" i="1" noProof="0">
                                                <a:latin typeface="Cambria Math"/>
                                              </a:rPr>
                                              <m:t>2</m:t>
                                            </m:r>
                                            <m:r>
                                              <a:rPr lang="en-GB" sz="1400" i="1" noProof="0">
                                                <a:latin typeface="Cambria Math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nary>
                              </m:oMath>
                            </m:oMathPara>
                          </a14:m>
                          <a:endParaRPr lang="en-GB" sz="1400" noProof="0" dirty="0">
                            <a:latin typeface="AU Passata" panose="020B0503030502030804" pitchFamily="34" charset="77"/>
                          </a:endParaRPr>
                        </a:p>
                      </a:txBody>
                      <a:tcPr marL="91416" marR="91416" marT="45708" marB="45708"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787195">
                    <a:tc>
                      <a:txBody>
                        <a:bodyPr/>
                        <a:lstStyle/>
                        <a:p>
                          <a:r>
                            <a:rPr lang="en-GB" sz="1800" noProof="0" dirty="0">
                              <a:latin typeface="AU Passata" panose="020B0503030502030804" pitchFamily="34" charset="77"/>
                            </a:rPr>
                            <a:t>Mean character difference</a:t>
                          </a:r>
                        </a:p>
                        <a:p>
                          <a:r>
                            <a:rPr lang="en-GB" sz="1800" noProof="0" dirty="0">
                              <a:latin typeface="AU Passata" panose="020B0503030502030804" pitchFamily="34" charset="77"/>
                            </a:rPr>
                            <a:t>(</a:t>
                          </a:r>
                          <a:r>
                            <a:rPr lang="en-GB" sz="1800" noProof="0" dirty="0" err="1">
                              <a:latin typeface="AU Passata" panose="020B0503030502030804" pitchFamily="34" charset="77"/>
                            </a:rPr>
                            <a:t>Czekanowski</a:t>
                          </a:r>
                          <a:r>
                            <a:rPr lang="en-GB" sz="1800" noProof="0" dirty="0">
                              <a:latin typeface="AU Passata" panose="020B0503030502030804" pitchFamily="34" charset="77"/>
                            </a:rPr>
                            <a:t> 1909)</a:t>
                          </a:r>
                        </a:p>
                      </a:txBody>
                      <a:tcPr marL="91416" marR="91416" marT="45708" marB="45708"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800" noProof="0" dirty="0">
                              <a:latin typeface="AU Passata" panose="020B0503030502030804" pitchFamily="34" charset="77"/>
                            </a:rPr>
                            <a:t>Yes</a:t>
                          </a:r>
                        </a:p>
                      </a:txBody>
                      <a:tcPr marL="91416" marR="91416" marT="45708" marB="45708"/>
                    </a:tc>
                    <a:tc>
                      <a:txBody>
                        <a:bodyPr/>
                        <a:lstStyle/>
                        <a:p>
                          <a:pPr marL="0" marR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800" noProof="0" dirty="0" err="1">
                              <a:latin typeface="AU Passata" panose="020B0503030502030804" pitchFamily="34" charset="77"/>
                            </a:rPr>
                            <a:t>Quan</a:t>
                          </a:r>
                          <a:endParaRPr lang="en-GB" sz="1800" noProof="0" dirty="0">
                            <a:latin typeface="AU Passata" panose="020B0503030502030804" pitchFamily="34" charset="77"/>
                          </a:endParaRPr>
                        </a:p>
                        <a:p>
                          <a:endParaRPr lang="en-GB" sz="1800" noProof="0" dirty="0">
                            <a:latin typeface="AU Passata" panose="020B0503030502030804" pitchFamily="34" charset="77"/>
                          </a:endParaRPr>
                        </a:p>
                      </a:txBody>
                      <a:tcPr marL="91416" marR="91416" marT="45708" marB="45708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800" noProof="0" dirty="0">
                              <a:latin typeface="AU Passata" panose="020B0503030502030804" pitchFamily="34" charset="77"/>
                            </a:rPr>
                            <a:t>[0-</a:t>
                          </a:r>
                          <a14:m>
                            <m:oMath xmlns:m="http://schemas.openxmlformats.org/officeDocument/2006/math">
                              <m:r>
                                <a:rPr kumimoji="0" lang="en-GB" sz="1800" kern="1200" noProof="0" smtClean="0">
                                  <a:effectLst/>
                                  <a:latin typeface="Cambria Math" charset="0"/>
                                </a:rPr>
                                <m:t>∞</m:t>
                              </m:r>
                            </m:oMath>
                          </a14:m>
                          <a:r>
                            <a:rPr lang="en-GB" sz="1800" noProof="0" dirty="0">
                              <a:latin typeface="AU Passata" panose="020B0503030502030804" pitchFamily="34" charset="77"/>
                            </a:rPr>
                            <a:t>)</a:t>
                          </a:r>
                        </a:p>
                        <a:p>
                          <a:endParaRPr lang="en-GB" sz="1800" noProof="0" dirty="0">
                            <a:latin typeface="AU Passata" panose="020B0503030502030804" pitchFamily="34" charset="77"/>
                          </a:endParaRPr>
                        </a:p>
                      </a:txBody>
                      <a:tcPr marL="91416" marR="91416" marT="45708" marB="45708"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800" noProof="0" dirty="0">
                              <a:latin typeface="AU Passata" panose="020B0503030502030804" pitchFamily="34" charset="77"/>
                            </a:rPr>
                            <a:t>Yes</a:t>
                          </a:r>
                        </a:p>
                      </a:txBody>
                      <a:tcPr marL="91416" marR="91416" marT="45708" marB="45708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GB" sz="140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sz="1400" i="1" noProof="0">
                                        <a:latin typeface="Cambria Math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GB" sz="1400" i="1" noProof="0">
                                        <a:latin typeface="Cambria Math"/>
                                      </a:rPr>
                                      <m:t>𝑝</m:t>
                                    </m:r>
                                  </m:den>
                                </m:f>
                                <m:nary>
                                  <m:naryPr>
                                    <m:chr m:val="∑"/>
                                    <m:limLoc m:val="undOvr"/>
                                    <m:ctrlPr>
                                      <a:rPr lang="en-GB" sz="1400" i="1" noProof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GB" sz="1400" i="1" noProof="0">
                                        <a:latin typeface="Cambria Math"/>
                                      </a:rPr>
                                      <m:t>𝑖</m:t>
                                    </m:r>
                                    <m:r>
                                      <a:rPr lang="en-GB" sz="1400" i="1" noProof="0">
                                        <a:latin typeface="Cambria Math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GB" sz="1400" i="1" noProof="0">
                                        <a:latin typeface="Cambria Math"/>
                                      </a:rPr>
                                      <m:t>𝑝</m:t>
                                    </m:r>
                                  </m:sup>
                                  <m:e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en-GB" sz="1400" i="1" noProof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GB" sz="1400" i="1" noProof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GB" sz="1400" i="1" noProof="0">
                                                <a:latin typeface="Cambria Math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GB" sz="1400" i="1" noProof="0">
                                                <a:latin typeface="Cambria Math"/>
                                              </a:rPr>
                                              <m:t>1</m:t>
                                            </m:r>
                                            <m:r>
                                              <a:rPr lang="en-GB" sz="1400" i="1" noProof="0">
                                                <a:latin typeface="Cambria Math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GB" sz="1400" i="1" noProof="0">
                                            <a:latin typeface="Cambria Math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GB" sz="1400" i="1" noProof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GB" sz="1400" i="1" noProof="0">
                                                <a:latin typeface="Cambria Math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GB" sz="1400" i="1" noProof="0">
                                                <a:latin typeface="Cambria Math"/>
                                              </a:rPr>
                                              <m:t>2</m:t>
                                            </m:r>
                                            <m:r>
                                              <a:rPr lang="en-GB" sz="1400" i="1" noProof="0">
                                                <a:latin typeface="Cambria Math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nary>
                              </m:oMath>
                            </m:oMathPara>
                          </a14:m>
                          <a:endParaRPr lang="en-GB" sz="1400" noProof="0" dirty="0">
                            <a:latin typeface="AU Passata" panose="020B0503030502030804" pitchFamily="34" charset="77"/>
                          </a:endParaRPr>
                        </a:p>
                      </a:txBody>
                      <a:tcPr marL="91416" marR="91416" marT="45708" marB="45708"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550191">
                    <a:tc>
                      <a:txBody>
                        <a:bodyPr/>
                        <a:lstStyle/>
                        <a:p>
                          <a:r>
                            <a:rPr lang="en-GB" sz="1800" noProof="0" dirty="0">
                              <a:latin typeface="AU Passata" panose="020B0503030502030804" pitchFamily="34" charset="77"/>
                            </a:rPr>
                            <a:t>Bray-Curtis Distance</a:t>
                          </a:r>
                        </a:p>
                        <a:p>
                          <a:r>
                            <a:rPr lang="en-GB" sz="1800" noProof="0" dirty="0">
                              <a:latin typeface="AU Passata" panose="020B0503030502030804" pitchFamily="34" charset="77"/>
                            </a:rPr>
                            <a:t>(Bray and Curtis 1957</a:t>
                          </a:r>
                          <a:r>
                            <a:rPr lang="en-GB" sz="1800" baseline="0" noProof="0" dirty="0">
                              <a:latin typeface="AU Passata" panose="020B0503030502030804" pitchFamily="34" charset="77"/>
                            </a:rPr>
                            <a:t>)</a:t>
                          </a:r>
                          <a:endParaRPr lang="en-GB" sz="1800" noProof="0" dirty="0">
                            <a:latin typeface="AU Passata" panose="020B0503030502030804" pitchFamily="34" charset="77"/>
                          </a:endParaRPr>
                        </a:p>
                      </a:txBody>
                      <a:tcPr marL="91416" marR="91416" marT="45708" marB="45708"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800" noProof="0" dirty="0">
                              <a:latin typeface="AU Passata" panose="020B0503030502030804" pitchFamily="34" charset="77"/>
                            </a:rPr>
                            <a:t>Semi</a:t>
                          </a:r>
                        </a:p>
                      </a:txBody>
                      <a:tcPr marL="91416" marR="91416" marT="45708" marB="45708"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800" noProof="0" dirty="0" err="1">
                              <a:latin typeface="AU Passata" panose="020B0503030502030804" pitchFamily="34" charset="77"/>
                            </a:rPr>
                            <a:t>Quan</a:t>
                          </a:r>
                          <a:endParaRPr lang="en-GB" sz="1800" noProof="0" dirty="0">
                            <a:latin typeface="AU Passata" panose="020B0503030502030804" pitchFamily="34" charset="77"/>
                          </a:endParaRPr>
                        </a:p>
                      </a:txBody>
                      <a:tcPr marL="91416" marR="91416" marT="45708" marB="45708"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800" noProof="0" dirty="0">
                              <a:latin typeface="AU Passata" panose="020B0503030502030804" pitchFamily="34" charset="77"/>
                            </a:rPr>
                            <a:t>[0,1]</a:t>
                          </a:r>
                        </a:p>
                      </a:txBody>
                      <a:tcPr marL="91416" marR="91416" marT="45708" marB="45708"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800" noProof="0" dirty="0">
                              <a:latin typeface="AU Passata" panose="020B0503030502030804" pitchFamily="34" charset="77"/>
                            </a:rPr>
                            <a:t>No</a:t>
                          </a:r>
                        </a:p>
                      </a:txBody>
                      <a:tcPr marL="91416" marR="91416" marT="45708" marB="45708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GB" sz="140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sz="1400" b="0" i="1" noProof="0" smtClean="0">
                                        <a:latin typeface="Cambria Math"/>
                                      </a:rPr>
                                      <m:t>2</m:t>
                                    </m:r>
                                    <m:r>
                                      <a:rPr lang="en-GB" sz="1400" i="1" noProof="0">
                                        <a:latin typeface="Cambria Math"/>
                                      </a:rPr>
                                      <m:t>𝑎</m:t>
                                    </m:r>
                                  </m:num>
                                  <m:den>
                                    <m:r>
                                      <a:rPr lang="en-GB" sz="1400" b="0" i="1" noProof="0" smtClean="0">
                                        <a:latin typeface="Cambria Math"/>
                                      </a:rPr>
                                      <m:t>2</m:t>
                                    </m:r>
                                    <m:r>
                                      <a:rPr lang="en-GB" sz="1400" i="1" noProof="0">
                                        <a:latin typeface="Cambria Math"/>
                                      </a:rPr>
                                      <m:t>𝑎</m:t>
                                    </m:r>
                                    <m:r>
                                      <a:rPr lang="en-GB" sz="1400" i="1" noProof="0">
                                        <a:latin typeface="Cambria Math"/>
                                      </a:rPr>
                                      <m:t>+</m:t>
                                    </m:r>
                                    <m:r>
                                      <a:rPr lang="en-GB" sz="1400" i="1" noProof="0">
                                        <a:latin typeface="Cambria Math"/>
                                      </a:rPr>
                                      <m:t>𝑏</m:t>
                                    </m:r>
                                    <m:r>
                                      <a:rPr lang="en-GB" sz="1400" i="1" noProof="0">
                                        <a:latin typeface="Cambria Math"/>
                                      </a:rPr>
                                      <m:t>+</m:t>
                                    </m:r>
                                    <m:r>
                                      <a:rPr lang="en-GB" sz="1400" i="1" noProof="0">
                                        <a:latin typeface="Cambria Math"/>
                                      </a:rPr>
                                      <m:t>𝑐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GB" sz="1400" noProof="0" dirty="0">
                            <a:latin typeface="AU Passata" panose="020B0503030502030804" pitchFamily="34" charset="77"/>
                          </a:endParaRPr>
                        </a:p>
                      </a:txBody>
                      <a:tcPr marL="91416" marR="91416" marT="45708" marB="45708"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550191">
                    <a:tc>
                      <a:txBody>
                        <a:bodyPr/>
                        <a:lstStyle/>
                        <a:p>
                          <a:r>
                            <a:rPr lang="en-GB" sz="1800" noProof="0" dirty="0" err="1">
                              <a:latin typeface="AU Passata" panose="020B0503030502030804" pitchFamily="34" charset="77"/>
                            </a:rPr>
                            <a:t>Jaccard</a:t>
                          </a:r>
                          <a:r>
                            <a:rPr lang="en-GB" sz="1800" noProof="0" dirty="0">
                              <a:latin typeface="AU Passata" panose="020B0503030502030804" pitchFamily="34" charset="77"/>
                            </a:rPr>
                            <a:t> Distance</a:t>
                          </a:r>
                        </a:p>
                      </a:txBody>
                      <a:tcPr marL="91416" marR="91416" marT="45708" marB="45708"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800" noProof="0" dirty="0">
                              <a:latin typeface="AU Passata" panose="020B0503030502030804" pitchFamily="34" charset="77"/>
                            </a:rPr>
                            <a:t>Yes</a:t>
                          </a:r>
                        </a:p>
                      </a:txBody>
                      <a:tcPr marL="91416" marR="91416" marT="45708" marB="45708"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800" noProof="0" dirty="0">
                              <a:latin typeface="AU Passata" panose="020B0503030502030804" pitchFamily="34" charset="77"/>
                            </a:rPr>
                            <a:t>Binary</a:t>
                          </a:r>
                        </a:p>
                      </a:txBody>
                      <a:tcPr marL="91416" marR="91416" marT="45708" marB="45708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800" noProof="0" dirty="0">
                              <a:latin typeface="AU Passata" panose="020B0503030502030804" pitchFamily="34" charset="77"/>
                            </a:rPr>
                            <a:t>[0,1]</a:t>
                          </a:r>
                        </a:p>
                        <a:p>
                          <a:endParaRPr lang="en-GB" sz="1800" noProof="0" dirty="0">
                            <a:latin typeface="AU Passata" panose="020B0503030502030804" pitchFamily="34" charset="77"/>
                          </a:endParaRPr>
                        </a:p>
                      </a:txBody>
                      <a:tcPr marL="91416" marR="91416" marT="45708" marB="45708"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800" noProof="0" dirty="0">
                              <a:latin typeface="AU Passata" panose="020B0503030502030804" pitchFamily="34" charset="77"/>
                            </a:rPr>
                            <a:t>No</a:t>
                          </a:r>
                        </a:p>
                      </a:txBody>
                      <a:tcPr marL="91416" marR="91416" marT="45708" marB="45708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400" b="0" i="1" noProof="0" smtClean="0">
                                    <a:latin typeface="Cambria Math"/>
                                  </a:rPr>
                                  <m:t>1 − </m:t>
                                </m:r>
                                <m:f>
                                  <m:fPr>
                                    <m:ctrlPr>
                                      <a:rPr lang="en-GB" sz="1400" i="1" noProof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sz="1400" i="1" noProof="0">
                                        <a:latin typeface="Cambria Math"/>
                                      </a:rPr>
                                      <m:t>𝑎</m:t>
                                    </m:r>
                                  </m:num>
                                  <m:den>
                                    <m:r>
                                      <a:rPr lang="en-GB" sz="1400" i="1" noProof="0">
                                        <a:latin typeface="Cambria Math"/>
                                      </a:rPr>
                                      <m:t>𝑎</m:t>
                                    </m:r>
                                    <m:r>
                                      <a:rPr lang="en-GB" sz="1400" i="1" noProof="0">
                                        <a:latin typeface="Cambria Math"/>
                                      </a:rPr>
                                      <m:t>+</m:t>
                                    </m:r>
                                    <m:r>
                                      <a:rPr lang="en-GB" sz="1400" i="1" noProof="0">
                                        <a:latin typeface="Cambria Math"/>
                                      </a:rPr>
                                      <m:t>𝑏</m:t>
                                    </m:r>
                                    <m:r>
                                      <a:rPr lang="en-GB" sz="1400" i="1" noProof="0">
                                        <a:latin typeface="Cambria Math"/>
                                      </a:rPr>
                                      <m:t>+</m:t>
                                    </m:r>
                                    <m:r>
                                      <a:rPr lang="en-GB" sz="1400" i="1" noProof="0">
                                        <a:latin typeface="Cambria Math"/>
                                      </a:rPr>
                                      <m:t>𝑐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GB" sz="1400" noProof="0" dirty="0">
                            <a:latin typeface="AU Passata" panose="020B0503030502030804" pitchFamily="34" charset="77"/>
                          </a:endParaRPr>
                        </a:p>
                      </a:txBody>
                      <a:tcPr marL="91416" marR="91416" marT="45708" marB="45708"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23190827"/>
                  </p:ext>
                </p:extLst>
              </p:nvPr>
            </p:nvGraphicFramePr>
            <p:xfrm>
              <a:off x="315913" y="1853709"/>
              <a:ext cx="8779050" cy="4704254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242340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959556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309511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891822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253067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1941689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</a:tblGrid>
                  <a:tr h="640056">
                    <a:tc>
                      <a:txBody>
                        <a:bodyPr/>
                        <a:lstStyle/>
                        <a:p>
                          <a:r>
                            <a:rPr lang="en-GB" sz="1800" noProof="0" dirty="0">
                              <a:latin typeface="AU Passata" panose="020B0503030502030804" pitchFamily="34" charset="77"/>
                            </a:rPr>
                            <a:t>Name</a:t>
                          </a:r>
                        </a:p>
                      </a:txBody>
                      <a:tcPr marL="91416" marR="91416" marT="45708" marB="45708"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800" noProof="0" dirty="0">
                              <a:latin typeface="AU Passata" panose="020B0503030502030804" pitchFamily="34" charset="77"/>
                            </a:rPr>
                            <a:t>Metric</a:t>
                          </a:r>
                        </a:p>
                      </a:txBody>
                      <a:tcPr marL="91416" marR="91416" marT="45708" marB="45708"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800" noProof="0" dirty="0">
                              <a:latin typeface="AU Passata" panose="020B0503030502030804" pitchFamily="34" charset="77"/>
                            </a:rPr>
                            <a:t>Data</a:t>
                          </a:r>
                          <a:r>
                            <a:rPr lang="en-GB" sz="1800" baseline="0" noProof="0" dirty="0">
                              <a:latin typeface="AU Passata" panose="020B0503030502030804" pitchFamily="34" charset="77"/>
                            </a:rPr>
                            <a:t> type</a:t>
                          </a:r>
                          <a:endParaRPr lang="en-GB" sz="1800" noProof="0" dirty="0">
                            <a:latin typeface="AU Passata" panose="020B0503030502030804" pitchFamily="34" charset="77"/>
                          </a:endParaRPr>
                        </a:p>
                      </a:txBody>
                      <a:tcPr marL="91416" marR="91416" marT="45708" marB="45708"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800" noProof="0" dirty="0">
                              <a:latin typeface="AU Passata" panose="020B0503030502030804" pitchFamily="34" charset="77"/>
                            </a:rPr>
                            <a:t>Range</a:t>
                          </a:r>
                        </a:p>
                      </a:txBody>
                      <a:tcPr marL="91416" marR="91416" marT="45708" marB="45708"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800" noProof="0" dirty="0">
                              <a:latin typeface="AU Passata" panose="020B0503030502030804" pitchFamily="34" charset="77"/>
                            </a:rPr>
                            <a:t>Symmetric</a:t>
                          </a:r>
                        </a:p>
                      </a:txBody>
                      <a:tcPr marL="91416" marR="91416" marT="45708" marB="45708"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800" noProof="0" dirty="0">
                              <a:latin typeface="AU Passata" panose="020B0503030502030804" pitchFamily="34" charset="77"/>
                            </a:rPr>
                            <a:t>Formula</a:t>
                          </a:r>
                        </a:p>
                      </a:txBody>
                      <a:tcPr marL="91416" marR="91416" marT="45708" marB="45708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921488">
                    <a:tc>
                      <a:txBody>
                        <a:bodyPr/>
                        <a:lstStyle/>
                        <a:p>
                          <a:r>
                            <a:rPr lang="en-GB" sz="1800" noProof="0" dirty="0">
                              <a:latin typeface="AU Passata" panose="020B0503030502030804" pitchFamily="34" charset="77"/>
                            </a:rPr>
                            <a:t>Euclidean distance </a:t>
                          </a:r>
                          <a:endParaRPr lang="en-GB" sz="1800" b="1" noProof="0" dirty="0">
                            <a:latin typeface="AU Passata" panose="020B0503030502030804" pitchFamily="34" charset="77"/>
                          </a:endParaRPr>
                        </a:p>
                      </a:txBody>
                      <a:tcPr marL="91416" marR="91416" marT="45708" marB="45708"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800" noProof="0" dirty="0">
                              <a:latin typeface="AU Passata" panose="020B0503030502030804" pitchFamily="34" charset="77"/>
                            </a:rPr>
                            <a:t>Yes</a:t>
                          </a:r>
                        </a:p>
                      </a:txBody>
                      <a:tcPr marL="91416" marR="91416" marT="45708" marB="45708"/>
                    </a:tc>
                    <a:tc>
                      <a:txBody>
                        <a:bodyPr/>
                        <a:lstStyle/>
                        <a:p>
                          <a:pPr marL="0" marR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800" noProof="0" dirty="0" err="1">
                              <a:latin typeface="AU Passata" panose="020B0503030502030804" pitchFamily="34" charset="77"/>
                            </a:rPr>
                            <a:t>Quan</a:t>
                          </a:r>
                          <a:endParaRPr lang="en-GB" sz="1800" noProof="0" dirty="0">
                            <a:latin typeface="AU Passata" panose="020B0503030502030804" pitchFamily="34" charset="77"/>
                          </a:endParaRPr>
                        </a:p>
                        <a:p>
                          <a:endParaRPr lang="en-GB" sz="1800" noProof="0" dirty="0">
                            <a:latin typeface="AU Passata" panose="020B0503030502030804" pitchFamily="34" charset="77"/>
                          </a:endParaRPr>
                        </a:p>
                      </a:txBody>
                      <a:tcPr marL="91416" marR="91416" marT="45708" marB="45708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416" marR="91416" marT="45708" marB="45708">
                        <a:blipFill>
                          <a:blip r:embed="rId2"/>
                          <a:stretch>
                            <a:fillRect l="-521127" t="-72222" r="-356338" b="-3458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800" noProof="0" dirty="0">
                              <a:latin typeface="AU Passata" panose="020B0503030502030804" pitchFamily="34" charset="77"/>
                            </a:rPr>
                            <a:t>Yes</a:t>
                          </a:r>
                        </a:p>
                      </a:txBody>
                      <a:tcPr marL="91416" marR="91416" marT="45708" marB="45708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416" marR="91416" marT="45708" marB="45708" anchor="ctr">
                        <a:blipFill>
                          <a:blip r:embed="rId2"/>
                          <a:stretch>
                            <a:fillRect l="-352941" t="-72222" r="-654" b="-3458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673902">
                    <a:tc>
                      <a:txBody>
                        <a:bodyPr/>
                        <a:lstStyle/>
                        <a:p>
                          <a:r>
                            <a:rPr lang="en-GB" sz="1800" noProof="0" dirty="0">
                              <a:latin typeface="AU Passata" panose="020B0503030502030804" pitchFamily="34" charset="77"/>
                            </a:rPr>
                            <a:t>Manhattan</a:t>
                          </a:r>
                          <a:r>
                            <a:rPr lang="en-GB" sz="1800" baseline="0" noProof="0" dirty="0">
                              <a:latin typeface="AU Passata" panose="020B0503030502030804" pitchFamily="34" charset="77"/>
                            </a:rPr>
                            <a:t> metric</a:t>
                          </a:r>
                          <a:endParaRPr lang="en-GB" sz="1800" b="1" noProof="0" dirty="0">
                            <a:latin typeface="AU Passata" panose="020B0503030502030804" pitchFamily="34" charset="77"/>
                          </a:endParaRPr>
                        </a:p>
                      </a:txBody>
                      <a:tcPr marL="91416" marR="91416" marT="45708" marB="45708"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800" noProof="0" dirty="0">
                              <a:latin typeface="AU Passata" panose="020B0503030502030804" pitchFamily="34" charset="77"/>
                            </a:rPr>
                            <a:t>Yes</a:t>
                          </a:r>
                        </a:p>
                      </a:txBody>
                      <a:tcPr marL="91416" marR="91416" marT="45708" marB="45708"/>
                    </a:tc>
                    <a:tc>
                      <a:txBody>
                        <a:bodyPr/>
                        <a:lstStyle/>
                        <a:p>
                          <a:pPr marL="0" marR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800" noProof="0" dirty="0" err="1">
                              <a:latin typeface="AU Passata" panose="020B0503030502030804" pitchFamily="34" charset="77"/>
                            </a:rPr>
                            <a:t>Quan</a:t>
                          </a:r>
                          <a:endParaRPr lang="en-GB" sz="1800" noProof="0" dirty="0">
                            <a:latin typeface="AU Passata" panose="020B0503030502030804" pitchFamily="34" charset="77"/>
                          </a:endParaRPr>
                        </a:p>
                        <a:p>
                          <a:endParaRPr lang="en-GB" sz="1800" noProof="0" dirty="0">
                            <a:latin typeface="AU Passata" panose="020B0503030502030804" pitchFamily="34" charset="77"/>
                          </a:endParaRPr>
                        </a:p>
                      </a:txBody>
                      <a:tcPr marL="91416" marR="91416" marT="45708" marB="45708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416" marR="91416" marT="45708" marB="45708">
                        <a:blipFill>
                          <a:blip r:embed="rId2"/>
                          <a:stretch>
                            <a:fillRect l="-521127" t="-229630" r="-356338" b="-3611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800" noProof="0" dirty="0">
                              <a:latin typeface="AU Passata" panose="020B0503030502030804" pitchFamily="34" charset="77"/>
                            </a:rPr>
                            <a:t>Yes</a:t>
                          </a:r>
                        </a:p>
                      </a:txBody>
                      <a:tcPr marL="91416" marR="91416" marT="45708" marB="45708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416" marR="91416" marT="45708" marB="45708" anchor="ctr">
                        <a:blipFill>
                          <a:blip r:embed="rId2"/>
                          <a:stretch>
                            <a:fillRect l="-352941" t="-229630" r="-654" b="-36111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914376">
                    <a:tc>
                      <a:txBody>
                        <a:bodyPr/>
                        <a:lstStyle/>
                        <a:p>
                          <a:r>
                            <a:rPr lang="en-GB" sz="1800" noProof="0" dirty="0">
                              <a:latin typeface="AU Passata" panose="020B0503030502030804" pitchFamily="34" charset="77"/>
                            </a:rPr>
                            <a:t>Mean character difference</a:t>
                          </a:r>
                        </a:p>
                        <a:p>
                          <a:r>
                            <a:rPr lang="en-GB" sz="1800" noProof="0" dirty="0">
                              <a:latin typeface="AU Passata" panose="020B0503030502030804" pitchFamily="34" charset="77"/>
                            </a:rPr>
                            <a:t>(</a:t>
                          </a:r>
                          <a:r>
                            <a:rPr lang="en-GB" sz="1800" noProof="0" dirty="0" err="1">
                              <a:latin typeface="AU Passata" panose="020B0503030502030804" pitchFamily="34" charset="77"/>
                            </a:rPr>
                            <a:t>Czekanowski</a:t>
                          </a:r>
                          <a:r>
                            <a:rPr lang="en-GB" sz="1800" noProof="0" dirty="0">
                              <a:latin typeface="AU Passata" panose="020B0503030502030804" pitchFamily="34" charset="77"/>
                            </a:rPr>
                            <a:t> 1909)</a:t>
                          </a:r>
                        </a:p>
                      </a:txBody>
                      <a:tcPr marL="91416" marR="91416" marT="45708" marB="45708"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800" noProof="0" dirty="0">
                              <a:latin typeface="AU Passata" panose="020B0503030502030804" pitchFamily="34" charset="77"/>
                            </a:rPr>
                            <a:t>Yes</a:t>
                          </a:r>
                        </a:p>
                      </a:txBody>
                      <a:tcPr marL="91416" marR="91416" marT="45708" marB="45708"/>
                    </a:tc>
                    <a:tc>
                      <a:txBody>
                        <a:bodyPr/>
                        <a:lstStyle/>
                        <a:p>
                          <a:pPr marL="0" marR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800" noProof="0" dirty="0" err="1">
                              <a:latin typeface="AU Passata" panose="020B0503030502030804" pitchFamily="34" charset="77"/>
                            </a:rPr>
                            <a:t>Quan</a:t>
                          </a:r>
                          <a:endParaRPr lang="en-GB" sz="1800" noProof="0" dirty="0">
                            <a:latin typeface="AU Passata" panose="020B0503030502030804" pitchFamily="34" charset="77"/>
                          </a:endParaRPr>
                        </a:p>
                        <a:p>
                          <a:endParaRPr lang="en-GB" sz="1800" noProof="0" dirty="0">
                            <a:latin typeface="AU Passata" panose="020B0503030502030804" pitchFamily="34" charset="77"/>
                          </a:endParaRPr>
                        </a:p>
                      </a:txBody>
                      <a:tcPr marL="91416" marR="91416" marT="45708" marB="45708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416" marR="91416" marT="45708" marB="45708">
                        <a:blipFill>
                          <a:blip r:embed="rId2"/>
                          <a:stretch>
                            <a:fillRect l="-521127" t="-247222" r="-356338" b="-1708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800" noProof="0" dirty="0">
                              <a:latin typeface="AU Passata" panose="020B0503030502030804" pitchFamily="34" charset="77"/>
                            </a:rPr>
                            <a:t>Yes</a:t>
                          </a:r>
                        </a:p>
                      </a:txBody>
                      <a:tcPr marL="91416" marR="91416" marT="45708" marB="45708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416" marR="91416" marT="45708" marB="45708" anchor="ctr">
                        <a:blipFill>
                          <a:blip r:embed="rId2"/>
                          <a:stretch>
                            <a:fillRect l="-352941" t="-247222" r="-654" b="-1708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914376">
                    <a:tc>
                      <a:txBody>
                        <a:bodyPr/>
                        <a:lstStyle/>
                        <a:p>
                          <a:r>
                            <a:rPr lang="en-GB" sz="1800" noProof="0" dirty="0">
                              <a:latin typeface="AU Passata" panose="020B0503030502030804" pitchFamily="34" charset="77"/>
                            </a:rPr>
                            <a:t>Bray-Curtis Distance</a:t>
                          </a:r>
                        </a:p>
                        <a:p>
                          <a:r>
                            <a:rPr lang="en-GB" sz="1800" noProof="0" dirty="0">
                              <a:latin typeface="AU Passata" panose="020B0503030502030804" pitchFamily="34" charset="77"/>
                            </a:rPr>
                            <a:t>(Bray and Curtis 1957</a:t>
                          </a:r>
                          <a:r>
                            <a:rPr lang="en-GB" sz="1800" baseline="0" noProof="0" dirty="0">
                              <a:latin typeface="AU Passata" panose="020B0503030502030804" pitchFamily="34" charset="77"/>
                            </a:rPr>
                            <a:t>)</a:t>
                          </a:r>
                          <a:endParaRPr lang="en-GB" sz="1800" noProof="0" dirty="0">
                            <a:latin typeface="AU Passata" panose="020B0503030502030804" pitchFamily="34" charset="77"/>
                          </a:endParaRPr>
                        </a:p>
                      </a:txBody>
                      <a:tcPr marL="91416" marR="91416" marT="45708" marB="45708"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800" noProof="0" dirty="0">
                              <a:latin typeface="AU Passata" panose="020B0503030502030804" pitchFamily="34" charset="77"/>
                            </a:rPr>
                            <a:t>Semi</a:t>
                          </a:r>
                        </a:p>
                      </a:txBody>
                      <a:tcPr marL="91416" marR="91416" marT="45708" marB="45708"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800" noProof="0" dirty="0" err="1">
                              <a:latin typeface="AU Passata" panose="020B0503030502030804" pitchFamily="34" charset="77"/>
                            </a:rPr>
                            <a:t>Quan</a:t>
                          </a:r>
                          <a:endParaRPr lang="en-GB" sz="1800" noProof="0" dirty="0">
                            <a:latin typeface="AU Passata" panose="020B0503030502030804" pitchFamily="34" charset="77"/>
                          </a:endParaRPr>
                        </a:p>
                      </a:txBody>
                      <a:tcPr marL="91416" marR="91416" marT="45708" marB="45708"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800" noProof="0" dirty="0">
                              <a:latin typeface="AU Passata" panose="020B0503030502030804" pitchFamily="34" charset="77"/>
                            </a:rPr>
                            <a:t>[0,1]</a:t>
                          </a:r>
                        </a:p>
                      </a:txBody>
                      <a:tcPr marL="91416" marR="91416" marT="45708" marB="45708"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800" noProof="0" dirty="0">
                              <a:latin typeface="AU Passata" panose="020B0503030502030804" pitchFamily="34" charset="77"/>
                            </a:rPr>
                            <a:t>No</a:t>
                          </a:r>
                        </a:p>
                      </a:txBody>
                      <a:tcPr marL="91416" marR="91416" marT="45708" marB="45708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416" marR="91416" marT="45708" marB="45708" anchor="ctr">
                        <a:blipFill>
                          <a:blip r:embed="rId2"/>
                          <a:stretch>
                            <a:fillRect l="-352941" t="-347222" r="-654" b="-708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640056">
                    <a:tc>
                      <a:txBody>
                        <a:bodyPr/>
                        <a:lstStyle/>
                        <a:p>
                          <a:r>
                            <a:rPr lang="en-GB" sz="1800" noProof="0" dirty="0" err="1">
                              <a:latin typeface="AU Passata" panose="020B0503030502030804" pitchFamily="34" charset="77"/>
                            </a:rPr>
                            <a:t>Jaccard</a:t>
                          </a:r>
                          <a:r>
                            <a:rPr lang="en-GB" sz="1800" noProof="0" dirty="0">
                              <a:latin typeface="AU Passata" panose="020B0503030502030804" pitchFamily="34" charset="77"/>
                            </a:rPr>
                            <a:t> Distance</a:t>
                          </a:r>
                        </a:p>
                      </a:txBody>
                      <a:tcPr marL="91416" marR="91416" marT="45708" marB="45708"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800" noProof="0" dirty="0">
                              <a:latin typeface="AU Passata" panose="020B0503030502030804" pitchFamily="34" charset="77"/>
                            </a:rPr>
                            <a:t>Yes</a:t>
                          </a:r>
                        </a:p>
                      </a:txBody>
                      <a:tcPr marL="91416" marR="91416" marT="45708" marB="45708"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800" noProof="0" dirty="0">
                              <a:latin typeface="AU Passata" panose="020B0503030502030804" pitchFamily="34" charset="77"/>
                            </a:rPr>
                            <a:t>Binary</a:t>
                          </a:r>
                        </a:p>
                      </a:txBody>
                      <a:tcPr marL="91416" marR="91416" marT="45708" marB="45708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800" noProof="0" dirty="0">
                              <a:latin typeface="AU Passata" panose="020B0503030502030804" pitchFamily="34" charset="77"/>
                            </a:rPr>
                            <a:t>[0,1]</a:t>
                          </a:r>
                        </a:p>
                        <a:p>
                          <a:endParaRPr lang="en-GB" sz="1800" noProof="0" dirty="0">
                            <a:latin typeface="AU Passata" panose="020B0503030502030804" pitchFamily="34" charset="77"/>
                          </a:endParaRPr>
                        </a:p>
                      </a:txBody>
                      <a:tcPr marL="91416" marR="91416" marT="45708" marB="45708"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800" noProof="0" dirty="0">
                              <a:latin typeface="AU Passata" panose="020B0503030502030804" pitchFamily="34" charset="77"/>
                            </a:rPr>
                            <a:t>No</a:t>
                          </a:r>
                        </a:p>
                      </a:txBody>
                      <a:tcPr marL="91416" marR="91416" marT="45708" marB="45708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416" marR="91416" marT="45708" marB="45708" anchor="ctr">
                        <a:blipFill>
                          <a:blip r:embed="rId2"/>
                          <a:stretch>
                            <a:fillRect l="-352941" t="-631373" r="-65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9299E6A7-BCA6-B74A-BCD2-DFE2D1D76C50}"/>
              </a:ext>
            </a:extLst>
          </p:cNvPr>
          <p:cNvSpPr txBox="1"/>
          <p:nvPr/>
        </p:nvSpPr>
        <p:spPr>
          <a:xfrm>
            <a:off x="9740826" y="5458560"/>
            <a:ext cx="1335732" cy="7017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>
              <a:lnSpc>
                <a:spcPct val="95000"/>
              </a:lnSpc>
              <a:defRPr sz="2400">
                <a:latin typeface="+mn-lt"/>
              </a:defRPr>
            </a:lvl1pPr>
          </a:lstStyle>
          <a:p>
            <a:r>
              <a:rPr lang="en-GB" dirty="0"/>
              <a:t>Species data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CA4E3E-4C6E-0442-BEBD-C671AABEA4D4}"/>
              </a:ext>
            </a:extLst>
          </p:cNvPr>
          <p:cNvSpPr txBox="1"/>
          <p:nvPr/>
        </p:nvSpPr>
        <p:spPr>
          <a:xfrm>
            <a:off x="9740826" y="2891636"/>
            <a:ext cx="2014027" cy="7017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GB" sz="2400" dirty="0">
                <a:latin typeface="+mn-lt"/>
              </a:rPr>
              <a:t>Environmental data</a:t>
            </a:r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1256ACBA-9786-6941-9221-982A7632DC5B}"/>
              </a:ext>
            </a:extLst>
          </p:cNvPr>
          <p:cNvSpPr/>
          <p:nvPr/>
        </p:nvSpPr>
        <p:spPr bwMode="auto">
          <a:xfrm>
            <a:off x="9094963" y="2528711"/>
            <a:ext cx="500593" cy="2438400"/>
          </a:xfrm>
          <a:prstGeom prst="rightBrace">
            <a:avLst>
              <a:gd name="adj1" fmla="val 121776"/>
              <a:gd name="adj2" fmla="val 28241"/>
            </a:avLst>
          </a:prstGeom>
          <a:solidFill>
            <a:schemeClr val="accent3"/>
          </a:solidFill>
          <a:ln w="1778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3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U Passata" pitchFamily="34" charset="0"/>
            </a:endParaRPr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6D801DD8-1E49-D041-936A-24BF4F648A14}"/>
              </a:ext>
            </a:extLst>
          </p:cNvPr>
          <p:cNvSpPr/>
          <p:nvPr/>
        </p:nvSpPr>
        <p:spPr bwMode="auto">
          <a:xfrm>
            <a:off x="9094963" y="4967111"/>
            <a:ext cx="500593" cy="1600952"/>
          </a:xfrm>
          <a:prstGeom prst="rightBrace">
            <a:avLst>
              <a:gd name="adj1" fmla="val 121776"/>
              <a:gd name="adj2" fmla="val 52801"/>
            </a:avLst>
          </a:prstGeom>
          <a:solidFill>
            <a:schemeClr val="accent3"/>
          </a:solidFill>
          <a:ln w="1778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3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U Passat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03822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800" dirty="0"/>
              <a:t>Classification</a:t>
            </a:r>
            <a:br>
              <a:rPr lang="en-GB" sz="4800" dirty="0"/>
            </a:br>
            <a:r>
              <a:rPr lang="en-GB" sz="4400" b="0" dirty="0"/>
              <a:t>Kinds of similarity measurements</a:t>
            </a:r>
            <a:endParaRPr lang="en-GB" sz="4800" b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52023459"/>
                  </p:ext>
                </p:extLst>
              </p:nvPr>
            </p:nvGraphicFramePr>
            <p:xfrm>
              <a:off x="315913" y="1793266"/>
              <a:ext cx="9293152" cy="441230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3011594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226634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010948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386564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2657412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533316">
                    <a:tc>
                      <a:txBody>
                        <a:bodyPr/>
                        <a:lstStyle/>
                        <a:p>
                          <a:r>
                            <a:rPr lang="en-GB" sz="1800" noProof="0" dirty="0"/>
                            <a:t>Name</a:t>
                          </a:r>
                        </a:p>
                      </a:txBody>
                      <a:tcPr marL="91416" marR="91416" marT="45708" marB="45708"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800" noProof="0"/>
                            <a:t>Symmetry</a:t>
                          </a:r>
                          <a:endParaRPr lang="en-GB" sz="1800" noProof="0" dirty="0"/>
                        </a:p>
                      </a:txBody>
                      <a:tcPr marL="91416" marR="91416" marT="45708" marB="45708"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800" noProof="0" dirty="0"/>
                            <a:t>Data</a:t>
                          </a:r>
                          <a:r>
                            <a:rPr lang="en-GB" sz="1800" baseline="0" noProof="0" dirty="0"/>
                            <a:t> type</a:t>
                          </a:r>
                          <a:endParaRPr lang="en-GB" sz="1800" noProof="0" dirty="0"/>
                        </a:p>
                      </a:txBody>
                      <a:tcPr marL="91416" marR="91416" marT="45708" marB="45708"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800" noProof="0" dirty="0"/>
                            <a:t>Metric</a:t>
                          </a:r>
                        </a:p>
                      </a:txBody>
                      <a:tcPr marL="91416" marR="91416" marT="45708" marB="45708"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800" noProof="0" dirty="0"/>
                            <a:t>Formula</a:t>
                          </a:r>
                        </a:p>
                      </a:txBody>
                      <a:tcPr marL="91416" marR="91416" marT="45708" marB="45708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801579">
                    <a:tc>
                      <a:txBody>
                        <a:bodyPr/>
                        <a:lstStyle/>
                        <a:p>
                          <a:r>
                            <a:rPr lang="en-GB" sz="1800" noProof="0" dirty="0"/>
                            <a:t>Simple matching coefficient </a:t>
                          </a:r>
                        </a:p>
                      </a:txBody>
                      <a:tcPr marL="91416" marR="91416" marT="45708" marB="45708"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800" noProof="0" dirty="0"/>
                            <a:t>Yes</a:t>
                          </a:r>
                        </a:p>
                      </a:txBody>
                      <a:tcPr marL="91416" marR="91416" marT="45708" marB="45708"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800" noProof="0" dirty="0"/>
                            <a:t>Binary</a:t>
                          </a:r>
                        </a:p>
                      </a:txBody>
                      <a:tcPr marL="91416" marR="91416" marT="45708" marB="45708"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800" kern="1200" noProof="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Yes </a:t>
                          </a:r>
                        </a:p>
                      </a:txBody>
                      <a:tcPr marL="91416" marR="91416" marT="45708" marB="45708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GB" sz="140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sz="1400" i="1" noProof="0">
                                        <a:latin typeface="Cambria Math"/>
                                      </a:rPr>
                                      <m:t>𝑎</m:t>
                                    </m:r>
                                    <m:r>
                                      <a:rPr lang="en-GB" sz="1400" i="1" noProof="0">
                                        <a:latin typeface="Cambria Math"/>
                                      </a:rPr>
                                      <m:t>+</m:t>
                                    </m:r>
                                    <m:r>
                                      <a:rPr lang="en-GB" sz="1400" i="1" noProof="0">
                                        <a:latin typeface="Cambria Math"/>
                                      </a:rPr>
                                      <m:t>𝑑</m:t>
                                    </m:r>
                                  </m:num>
                                  <m:den>
                                    <m:r>
                                      <a:rPr lang="en-GB" sz="1400" i="1" noProof="0">
                                        <a:latin typeface="Cambria Math"/>
                                      </a:rPr>
                                      <m:t>𝑎</m:t>
                                    </m:r>
                                    <m:r>
                                      <a:rPr lang="en-GB" sz="1400" i="1" noProof="0">
                                        <a:latin typeface="Cambria Math"/>
                                      </a:rPr>
                                      <m:t>+</m:t>
                                    </m:r>
                                    <m:r>
                                      <a:rPr lang="en-GB" sz="1400" i="1" noProof="0">
                                        <a:latin typeface="Cambria Math"/>
                                      </a:rPr>
                                      <m:t>𝑏</m:t>
                                    </m:r>
                                    <m:r>
                                      <a:rPr lang="en-GB" sz="1400" i="1" noProof="0">
                                        <a:latin typeface="Cambria Math"/>
                                      </a:rPr>
                                      <m:t>+</m:t>
                                    </m:r>
                                    <m:r>
                                      <a:rPr lang="en-GB" sz="1400" i="1" noProof="0">
                                        <a:latin typeface="Cambria Math"/>
                                      </a:rPr>
                                      <m:t>𝑐</m:t>
                                    </m:r>
                                    <m:r>
                                      <a:rPr lang="en-GB" sz="1400" i="1" noProof="0">
                                        <a:latin typeface="Cambria Math"/>
                                      </a:rPr>
                                      <m:t>+</m:t>
                                    </m:r>
                                    <m:r>
                                      <a:rPr lang="en-GB" sz="1400" i="1" noProof="0">
                                        <a:latin typeface="Cambria Math"/>
                                      </a:rPr>
                                      <m:t>𝑑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GB" sz="1400" kern="1200" noProof="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1416" marR="91416" marT="45708" marB="45708"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618357">
                    <a:tc>
                      <a:txBody>
                        <a:bodyPr/>
                        <a:lstStyle/>
                        <a:p>
                          <a:r>
                            <a:rPr lang="en-GB" sz="1800" noProof="0" dirty="0"/>
                            <a:t>Jaccard’s coefficient</a:t>
                          </a:r>
                          <a:r>
                            <a:rPr lang="en-GB" sz="1800" baseline="0" noProof="0" dirty="0"/>
                            <a:t>  </a:t>
                          </a:r>
                        </a:p>
                      </a:txBody>
                      <a:tcPr marL="91416" marR="91416" marT="45708" marB="45708"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800" noProof="0" dirty="0"/>
                            <a:t>No</a:t>
                          </a:r>
                        </a:p>
                      </a:txBody>
                      <a:tcPr marL="91416" marR="91416" marT="45708" marB="45708"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800" noProof="0" dirty="0"/>
                            <a:t>Binary</a:t>
                          </a:r>
                        </a:p>
                      </a:txBody>
                      <a:tcPr marL="91416" marR="91416" marT="45708" marB="45708"/>
                    </a:tc>
                    <a:tc>
                      <a:txBody>
                        <a:bodyPr/>
                        <a:lstStyle/>
                        <a:p>
                          <a:pPr marL="0" marR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800" kern="1200" noProof="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Yes </a:t>
                          </a:r>
                        </a:p>
                        <a:p>
                          <a:endParaRPr lang="en-GB" sz="1800" kern="1200" noProof="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1416" marR="91416" marT="45708" marB="45708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GB" sz="140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sz="1400" i="1" noProof="0">
                                        <a:latin typeface="Cambria Math"/>
                                      </a:rPr>
                                      <m:t>𝑎</m:t>
                                    </m:r>
                                  </m:num>
                                  <m:den>
                                    <m:r>
                                      <a:rPr lang="en-GB" sz="1400" i="1" noProof="0">
                                        <a:latin typeface="Cambria Math"/>
                                      </a:rPr>
                                      <m:t>𝑎</m:t>
                                    </m:r>
                                    <m:r>
                                      <a:rPr lang="en-GB" sz="1400" i="1" noProof="0">
                                        <a:latin typeface="Cambria Math"/>
                                      </a:rPr>
                                      <m:t>+</m:t>
                                    </m:r>
                                    <m:r>
                                      <a:rPr lang="en-GB" sz="1400" i="1" noProof="0">
                                        <a:latin typeface="Cambria Math"/>
                                      </a:rPr>
                                      <m:t>𝑏</m:t>
                                    </m:r>
                                    <m:r>
                                      <a:rPr lang="en-GB" sz="1400" i="1" noProof="0">
                                        <a:latin typeface="Cambria Math"/>
                                      </a:rPr>
                                      <m:t>+</m:t>
                                    </m:r>
                                    <m:r>
                                      <a:rPr lang="en-GB" sz="1400" i="1" noProof="0">
                                        <a:latin typeface="Cambria Math"/>
                                      </a:rPr>
                                      <m:t>𝑐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GB" sz="1400" kern="1200" noProof="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1416" marR="91416" marT="45708" marB="45708"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435135">
                    <a:tc>
                      <a:txBody>
                        <a:bodyPr/>
                        <a:lstStyle/>
                        <a:p>
                          <a:r>
                            <a:rPr lang="en-GB" sz="1800" noProof="0" dirty="0" err="1"/>
                            <a:t>Sørensen’s</a:t>
                          </a:r>
                          <a:r>
                            <a:rPr lang="en-GB" sz="1800" noProof="0" dirty="0"/>
                            <a:t> coefficient</a:t>
                          </a:r>
                        </a:p>
                      </a:txBody>
                      <a:tcPr marL="91416" marR="91416" marT="45708" marB="45708"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800" noProof="0" dirty="0"/>
                            <a:t>No</a:t>
                          </a:r>
                        </a:p>
                      </a:txBody>
                      <a:tcPr marL="91416" marR="91416" marT="45708" marB="45708"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800" noProof="0" dirty="0"/>
                            <a:t>Binary</a:t>
                          </a:r>
                        </a:p>
                      </a:txBody>
                      <a:tcPr marL="91416" marR="91416" marT="45708" marB="45708"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800" kern="1200" noProof="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Semi </a:t>
                          </a:r>
                        </a:p>
                      </a:txBody>
                      <a:tcPr marL="91416" marR="91416" marT="45708" marB="45708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GB" sz="140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sz="1400" b="0" i="1" noProof="0" smtClean="0">
                                        <a:latin typeface="Cambria Math"/>
                                      </a:rPr>
                                      <m:t>2</m:t>
                                    </m:r>
                                    <m:r>
                                      <a:rPr lang="en-GB" sz="1400" i="1" noProof="0">
                                        <a:latin typeface="Cambria Math"/>
                                      </a:rPr>
                                      <m:t>𝑎</m:t>
                                    </m:r>
                                  </m:num>
                                  <m:den>
                                    <m:r>
                                      <a:rPr lang="en-GB" sz="1400" b="0" i="1" noProof="0" smtClean="0">
                                        <a:latin typeface="Cambria Math"/>
                                      </a:rPr>
                                      <m:t>2</m:t>
                                    </m:r>
                                    <m:r>
                                      <a:rPr lang="en-GB" sz="1400" i="1" noProof="0">
                                        <a:latin typeface="Cambria Math"/>
                                      </a:rPr>
                                      <m:t>𝑎</m:t>
                                    </m:r>
                                    <m:r>
                                      <a:rPr lang="en-GB" sz="1400" i="1" noProof="0">
                                        <a:latin typeface="Cambria Math"/>
                                      </a:rPr>
                                      <m:t>+</m:t>
                                    </m:r>
                                    <m:r>
                                      <a:rPr lang="en-GB" sz="1400" i="1" noProof="0">
                                        <a:latin typeface="Cambria Math"/>
                                      </a:rPr>
                                      <m:t>𝑏</m:t>
                                    </m:r>
                                    <m:r>
                                      <a:rPr lang="en-GB" sz="1400" i="1" noProof="0">
                                        <a:latin typeface="Cambria Math"/>
                                      </a:rPr>
                                      <m:t>+</m:t>
                                    </m:r>
                                    <m:r>
                                      <a:rPr lang="en-GB" sz="1400" i="1" noProof="0">
                                        <a:latin typeface="Cambria Math"/>
                                      </a:rPr>
                                      <m:t>𝑐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GB" sz="1400" kern="1200" noProof="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1416" marR="91416" marT="45708" marB="45708"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581623">
                    <a:tc>
                      <a:txBody>
                        <a:bodyPr/>
                        <a:lstStyle/>
                        <a:p>
                          <a:r>
                            <a:rPr lang="en-GB" sz="1800" noProof="0" dirty="0"/>
                            <a:t>Gower’s coefficient</a:t>
                          </a:r>
                        </a:p>
                      </a:txBody>
                      <a:tcPr marL="91416" marR="91416" marT="45708" marB="45708"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800" noProof="0" dirty="0"/>
                            <a:t>Yes</a:t>
                          </a:r>
                        </a:p>
                      </a:txBody>
                      <a:tcPr marL="91416" marR="91416" marT="45708" marB="45708"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800" noProof="0" dirty="0"/>
                            <a:t>Mixed</a:t>
                          </a:r>
                        </a:p>
                      </a:txBody>
                      <a:tcPr marL="91416" marR="91416" marT="45708" marB="45708"/>
                    </a:tc>
                    <a:tc>
                      <a:txBody>
                        <a:bodyPr/>
                        <a:lstStyle/>
                        <a:p>
                          <a:pPr marL="0" marR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800" kern="1200" noProof="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Yes </a:t>
                          </a:r>
                        </a:p>
                        <a:p>
                          <a:endParaRPr lang="en-GB" sz="1800" kern="1200" noProof="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1416" marR="91416" marT="45708" marB="45708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GB" sz="140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sz="1400" i="1" noProof="0">
                                        <a:latin typeface="Cambria Math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GB" sz="1400" i="1" noProof="0">
                                        <a:latin typeface="Cambria Math"/>
                                      </a:rPr>
                                      <m:t>𝑝</m:t>
                                    </m:r>
                                  </m:den>
                                </m:f>
                                <m:nary>
                                  <m:naryPr>
                                    <m:chr m:val="∑"/>
                                    <m:limLoc m:val="undOvr"/>
                                    <m:ctrlPr>
                                      <a:rPr lang="en-GB" sz="1400" i="1" noProof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GB" sz="1400" i="1" noProof="0">
                                        <a:latin typeface="Cambria Math"/>
                                      </a:rPr>
                                      <m:t>𝑗</m:t>
                                    </m:r>
                                    <m:r>
                                      <a:rPr lang="en-GB" sz="1400" i="1" noProof="0">
                                        <a:latin typeface="Cambria Math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GB" sz="1400" i="1" noProof="0">
                                        <a:latin typeface="Cambria Math"/>
                                      </a:rPr>
                                      <m:t>𝑝</m:t>
                                    </m:r>
                                  </m:sup>
                                  <m:e>
                                    <m:r>
                                      <a:rPr lang="en-GB" sz="1400" i="1" noProof="0">
                                        <a:latin typeface="Cambria Math"/>
                                      </a:rPr>
                                      <m:t>1−</m:t>
                                    </m:r>
                                    <m:f>
                                      <m:fPr>
                                        <m:ctrlPr>
                                          <a:rPr lang="en-GB" sz="1400" i="1" noProof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d>
                                          <m:dPr>
                                            <m:begChr m:val="|"/>
                                            <m:endChr m:val="|"/>
                                            <m:ctrlPr>
                                              <a:rPr lang="en-GB" sz="1400" i="1" noProof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GB" sz="1400" i="1" noProof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GB" sz="1400" i="1" noProof="0">
                                                    <a:latin typeface="Cambria Math"/>
                                                  </a:rPr>
                                                  <m:t>𝑦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GB" sz="1400" i="1" noProof="0">
                                                    <a:latin typeface="Cambria Math"/>
                                                  </a:rPr>
                                                  <m:t>1</m:t>
                                                </m:r>
                                                <m:r>
                                                  <a:rPr lang="en-GB" sz="1400" i="1" noProof="0">
                                                    <a:latin typeface="Cambria Math"/>
                                                  </a:rPr>
                                                  <m:t>𝑗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GB" sz="1400" i="1" noProof="0">
                                                <a:latin typeface="Cambria Math"/>
                                              </a:rPr>
                                              <m:t>−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GB" sz="1400" i="1" noProof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GB" sz="1400" i="1" noProof="0">
                                                    <a:latin typeface="Cambria Math"/>
                                                  </a:rPr>
                                                  <m:t>𝑦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GB" sz="1400" i="1" noProof="0">
                                                    <a:latin typeface="Cambria Math"/>
                                                  </a:rPr>
                                                  <m:t>2</m:t>
                                                </m:r>
                                                <m:r>
                                                  <a:rPr lang="en-GB" sz="1400" i="1" noProof="0">
                                                    <a:latin typeface="Cambria Math"/>
                                                  </a:rPr>
                                                  <m:t>𝑗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num>
                                      <m:den>
                                        <m:sSub>
                                          <m:sSubPr>
                                            <m:ctrlPr>
                                              <a:rPr lang="en-GB" sz="1400" i="1" noProof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GB" sz="1400" i="1" noProof="0">
                                                <a:latin typeface="Cambria Math"/>
                                              </a:rPr>
                                              <m:t>𝑅</m:t>
                                            </m:r>
                                          </m:e>
                                          <m:sub>
                                            <m:r>
                                              <a:rPr lang="en-GB" sz="1400" i="1" noProof="0">
                                                <a:latin typeface="Cambria Math"/>
                                              </a:rPr>
                                              <m:t>𝑗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</m:e>
                                </m:nary>
                              </m:oMath>
                            </m:oMathPara>
                          </a14:m>
                          <a:endParaRPr lang="en-GB" sz="1400" kern="1200" noProof="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1416" marR="91416" marT="45708" marB="45708"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533316">
                    <a:tc>
                      <a:txBody>
                        <a:bodyPr/>
                        <a:lstStyle/>
                        <a:p>
                          <a:r>
                            <a:rPr lang="en-GB" sz="1800" noProof="0" dirty="0"/>
                            <a:t>Steinhaus’ coefficient</a:t>
                          </a:r>
                        </a:p>
                      </a:txBody>
                      <a:tcPr marL="91416" marR="91416" marT="45708" marB="45708"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800" noProof="0" dirty="0"/>
                            <a:t>No</a:t>
                          </a:r>
                        </a:p>
                      </a:txBody>
                      <a:tcPr marL="91416" marR="91416" marT="45708" marB="45708"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800" noProof="0" dirty="0"/>
                            <a:t>Quan</a:t>
                          </a:r>
                        </a:p>
                      </a:txBody>
                      <a:tcPr marL="91416" marR="91416" marT="45708" marB="45708"/>
                    </a:tc>
                    <a:tc>
                      <a:txBody>
                        <a:bodyPr/>
                        <a:lstStyle/>
                        <a:p>
                          <a:pPr marL="0" marR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800" kern="1200" noProof="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Semi </a:t>
                          </a:r>
                        </a:p>
                        <a:p>
                          <a:endParaRPr lang="en-GB" sz="1800" kern="1200" noProof="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1416" marR="91416" marT="45708" marB="45708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GB" sz="140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sz="1400" i="1" noProof="0">
                                        <a:latin typeface="Cambria Math"/>
                                      </a:rPr>
                                      <m:t>2</m:t>
                                    </m:r>
                                    <m:r>
                                      <a:rPr lang="en-GB" sz="1400" i="1" noProof="0">
                                        <a:latin typeface="Cambria Math"/>
                                      </a:rPr>
                                      <m:t>𝑊</m:t>
                                    </m:r>
                                  </m:num>
                                  <m:den>
                                    <m:r>
                                      <a:rPr lang="en-GB" sz="1400" i="1" noProof="0">
                                        <a:latin typeface="Cambria Math"/>
                                      </a:rPr>
                                      <m:t>𝐴</m:t>
                                    </m:r>
                                    <m:r>
                                      <a:rPr lang="en-GB" sz="1400" i="1" noProof="0">
                                        <a:latin typeface="Cambria Math"/>
                                      </a:rPr>
                                      <m:t>+</m:t>
                                    </m:r>
                                    <m:r>
                                      <a:rPr lang="en-GB" sz="1400" i="1" noProof="0">
                                        <a:latin typeface="Cambria Math"/>
                                      </a:rPr>
                                      <m:t>𝐵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GB" sz="1400" kern="1200" noProof="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1416" marR="91416" marT="45708" marB="45708"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435135">
                    <a:tc>
                      <a:txBody>
                        <a:bodyPr/>
                        <a:lstStyle/>
                        <a:p>
                          <a:r>
                            <a:rPr lang="en-GB" sz="1800" noProof="0" dirty="0" err="1"/>
                            <a:t>Kulczynski’s</a:t>
                          </a:r>
                          <a:r>
                            <a:rPr lang="en-GB" sz="1800" noProof="0" dirty="0"/>
                            <a:t> coefficient</a:t>
                          </a:r>
                        </a:p>
                      </a:txBody>
                      <a:tcPr marL="91416" marR="91416" marT="45708" marB="45708"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800" noProof="0" dirty="0"/>
                            <a:t>No</a:t>
                          </a:r>
                        </a:p>
                      </a:txBody>
                      <a:tcPr marL="91416" marR="91416" marT="45708" marB="45708"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800" noProof="0" dirty="0"/>
                            <a:t>Quan</a:t>
                          </a:r>
                        </a:p>
                      </a:txBody>
                      <a:tcPr marL="91416" marR="91416" marT="45708" marB="45708"/>
                    </a:tc>
                    <a:tc>
                      <a:txBody>
                        <a:bodyPr/>
                        <a:lstStyle/>
                        <a:p>
                          <a:pPr marL="0" marR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800" kern="1200" noProof="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Semi </a:t>
                          </a:r>
                        </a:p>
                      </a:txBody>
                      <a:tcPr marL="91416" marR="91416" marT="45708" marB="45708"/>
                    </a:tc>
                    <a:tc>
                      <a:txBody>
                        <a:bodyPr/>
                        <a:lstStyle/>
                        <a:p>
                          <a:pPr marL="0" marR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GB" sz="140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sz="1400" i="1" noProof="0">
                                        <a:latin typeface="Cambria Math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GB" sz="1400" i="1" noProof="0">
                                        <a:latin typeface="Cambria Math"/>
                                      </a:rPr>
                                      <m:t>2</m:t>
                                    </m:r>
                                  </m:den>
                                </m:f>
                                <m:d>
                                  <m:dPr>
                                    <m:ctrlPr>
                                      <a:rPr lang="en-GB" sz="1400" i="1" noProof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GB" sz="1400" i="1" noProof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GB" sz="1400" i="1" noProof="0">
                                            <a:latin typeface="Cambria Math"/>
                                          </a:rPr>
                                          <m:t>𝑊</m:t>
                                        </m:r>
                                      </m:num>
                                      <m:den>
                                        <m:r>
                                          <a:rPr lang="en-GB" sz="1400" i="1" noProof="0">
                                            <a:latin typeface="Cambria Math"/>
                                          </a:rPr>
                                          <m:t>𝐴</m:t>
                                        </m:r>
                                      </m:den>
                                    </m:f>
                                    <m:r>
                                      <a:rPr lang="en-GB" sz="1400" i="1" noProof="0">
                                        <a:latin typeface="Cambria Math"/>
                                      </a:rPr>
                                      <m:t>+</m:t>
                                    </m:r>
                                    <m:f>
                                      <m:fPr>
                                        <m:ctrlPr>
                                          <a:rPr lang="en-GB" sz="1400" i="1" noProof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GB" sz="1400" i="1" noProof="0">
                                            <a:latin typeface="Cambria Math"/>
                                          </a:rPr>
                                          <m:t>𝑊</m:t>
                                        </m:r>
                                      </m:num>
                                      <m:den>
                                        <m:r>
                                          <a:rPr lang="en-GB" sz="1400" i="1" noProof="0">
                                            <a:latin typeface="Cambria Math"/>
                                          </a:rPr>
                                          <m:t>𝐵</m:t>
                                        </m:r>
                                      </m:den>
                                    </m:f>
                                  </m:e>
                                </m:d>
                              </m:oMath>
                            </m:oMathPara>
                          </a14:m>
                          <a:endParaRPr lang="en-GB" sz="1400" kern="1200" noProof="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1416" marR="91416" marT="45708" marB="45708"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52023459"/>
                  </p:ext>
                </p:extLst>
              </p:nvPr>
            </p:nvGraphicFramePr>
            <p:xfrm>
              <a:off x="315913" y="1793266"/>
              <a:ext cx="9293152" cy="441230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3011594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226634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010948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386564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2657412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640056">
                    <a:tc>
                      <a:txBody>
                        <a:bodyPr/>
                        <a:lstStyle/>
                        <a:p>
                          <a:r>
                            <a:rPr lang="en-GB" sz="1800" noProof="0" dirty="0"/>
                            <a:t>Name</a:t>
                          </a:r>
                        </a:p>
                      </a:txBody>
                      <a:tcPr marL="91416" marR="91416" marT="45708" marB="45708"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800" noProof="0"/>
                            <a:t>Symmetry</a:t>
                          </a:r>
                          <a:endParaRPr lang="en-GB" sz="1800" noProof="0" dirty="0"/>
                        </a:p>
                      </a:txBody>
                      <a:tcPr marL="91416" marR="91416" marT="45708" marB="45708"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800" noProof="0" dirty="0"/>
                            <a:t>Data</a:t>
                          </a:r>
                          <a:r>
                            <a:rPr lang="en-GB" sz="1800" baseline="0" noProof="0" dirty="0"/>
                            <a:t> type</a:t>
                          </a:r>
                          <a:endParaRPr lang="en-GB" sz="1800" noProof="0" dirty="0"/>
                        </a:p>
                      </a:txBody>
                      <a:tcPr marL="91416" marR="91416" marT="45708" marB="45708"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800" noProof="0" dirty="0"/>
                            <a:t>Metric</a:t>
                          </a:r>
                        </a:p>
                      </a:txBody>
                      <a:tcPr marL="91416" marR="91416" marT="45708" marB="45708"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800" noProof="0" dirty="0"/>
                            <a:t>Formula</a:t>
                          </a:r>
                        </a:p>
                      </a:txBody>
                      <a:tcPr marL="91416" marR="91416" marT="45708" marB="45708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801579">
                    <a:tc>
                      <a:txBody>
                        <a:bodyPr/>
                        <a:lstStyle/>
                        <a:p>
                          <a:r>
                            <a:rPr lang="en-GB" sz="1800" noProof="0" dirty="0"/>
                            <a:t>Simple matching coefficient </a:t>
                          </a:r>
                        </a:p>
                      </a:txBody>
                      <a:tcPr marL="91416" marR="91416" marT="45708" marB="45708"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800" noProof="0" dirty="0"/>
                            <a:t>Yes</a:t>
                          </a:r>
                        </a:p>
                      </a:txBody>
                      <a:tcPr marL="91416" marR="91416" marT="45708" marB="45708"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800" noProof="0" dirty="0"/>
                            <a:t>Binary</a:t>
                          </a:r>
                        </a:p>
                      </a:txBody>
                      <a:tcPr marL="91416" marR="91416" marT="45708" marB="45708"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800" kern="1200" noProof="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Yes </a:t>
                          </a:r>
                        </a:p>
                      </a:txBody>
                      <a:tcPr marL="91416" marR="91416" marT="45708" marB="45708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416" marR="91416" marT="45708" marB="45708" anchor="ctr">
                        <a:blipFill>
                          <a:blip r:embed="rId2"/>
                          <a:stretch>
                            <a:fillRect l="-249048" t="-81250" r="-476" b="-36718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640056">
                    <a:tc>
                      <a:txBody>
                        <a:bodyPr/>
                        <a:lstStyle/>
                        <a:p>
                          <a:r>
                            <a:rPr lang="en-GB" sz="1800" noProof="0" dirty="0"/>
                            <a:t>Jaccard’s coefficient</a:t>
                          </a:r>
                          <a:r>
                            <a:rPr lang="en-GB" sz="1800" baseline="0" noProof="0" dirty="0"/>
                            <a:t>  </a:t>
                          </a:r>
                        </a:p>
                      </a:txBody>
                      <a:tcPr marL="91416" marR="91416" marT="45708" marB="45708"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800" noProof="0" dirty="0"/>
                            <a:t>No</a:t>
                          </a:r>
                        </a:p>
                      </a:txBody>
                      <a:tcPr marL="91416" marR="91416" marT="45708" marB="45708"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800" noProof="0" dirty="0"/>
                            <a:t>Binary</a:t>
                          </a:r>
                        </a:p>
                      </a:txBody>
                      <a:tcPr marL="91416" marR="91416" marT="45708" marB="45708"/>
                    </a:tc>
                    <a:tc>
                      <a:txBody>
                        <a:bodyPr/>
                        <a:lstStyle/>
                        <a:p>
                          <a:pPr marL="0" marR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800" kern="1200" noProof="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Yes </a:t>
                          </a:r>
                        </a:p>
                        <a:p>
                          <a:endParaRPr lang="en-GB" sz="1800" kern="1200" noProof="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1416" marR="91416" marT="45708" marB="45708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416" marR="91416" marT="45708" marB="45708" anchor="ctr">
                        <a:blipFill>
                          <a:blip r:embed="rId2"/>
                          <a:stretch>
                            <a:fillRect l="-249048" t="-232000" r="-476" b="-37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495784">
                    <a:tc>
                      <a:txBody>
                        <a:bodyPr/>
                        <a:lstStyle/>
                        <a:p>
                          <a:r>
                            <a:rPr lang="en-GB" sz="1800" noProof="0" dirty="0" err="1"/>
                            <a:t>Sørensen’s</a:t>
                          </a:r>
                          <a:r>
                            <a:rPr lang="en-GB" sz="1800" noProof="0" dirty="0"/>
                            <a:t> coefficient</a:t>
                          </a:r>
                        </a:p>
                      </a:txBody>
                      <a:tcPr marL="91416" marR="91416" marT="45708" marB="45708"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800" noProof="0" dirty="0"/>
                            <a:t>No</a:t>
                          </a:r>
                        </a:p>
                      </a:txBody>
                      <a:tcPr marL="91416" marR="91416" marT="45708" marB="45708"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800" noProof="0" dirty="0"/>
                            <a:t>Binary</a:t>
                          </a:r>
                        </a:p>
                      </a:txBody>
                      <a:tcPr marL="91416" marR="91416" marT="45708" marB="45708"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800" kern="1200" noProof="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Semi </a:t>
                          </a:r>
                        </a:p>
                      </a:txBody>
                      <a:tcPr marL="91416" marR="91416" marT="45708" marB="45708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416" marR="91416" marT="45708" marB="45708" anchor="ctr">
                        <a:blipFill>
                          <a:blip r:embed="rId2"/>
                          <a:stretch>
                            <a:fillRect l="-249048" t="-425641" r="-476" b="-37435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698032">
                    <a:tc>
                      <a:txBody>
                        <a:bodyPr/>
                        <a:lstStyle/>
                        <a:p>
                          <a:r>
                            <a:rPr lang="en-GB" sz="1800" noProof="0" dirty="0"/>
                            <a:t>Gower’s coefficient</a:t>
                          </a:r>
                        </a:p>
                      </a:txBody>
                      <a:tcPr marL="91416" marR="91416" marT="45708" marB="45708"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800" noProof="0" dirty="0"/>
                            <a:t>Yes</a:t>
                          </a:r>
                        </a:p>
                      </a:txBody>
                      <a:tcPr marL="91416" marR="91416" marT="45708" marB="45708"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800" noProof="0" dirty="0"/>
                            <a:t>Mixed</a:t>
                          </a:r>
                        </a:p>
                      </a:txBody>
                      <a:tcPr marL="91416" marR="91416" marT="45708" marB="45708"/>
                    </a:tc>
                    <a:tc>
                      <a:txBody>
                        <a:bodyPr/>
                        <a:lstStyle/>
                        <a:p>
                          <a:pPr marL="0" marR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800" kern="1200" noProof="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Yes </a:t>
                          </a:r>
                        </a:p>
                        <a:p>
                          <a:endParaRPr lang="en-GB" sz="1800" kern="1200" noProof="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1416" marR="91416" marT="45708" marB="45708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416" marR="91416" marT="45708" marB="45708" anchor="ctr">
                        <a:blipFill>
                          <a:blip r:embed="rId2"/>
                          <a:stretch>
                            <a:fillRect l="-249048" t="-372727" r="-476" b="-16545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640056">
                    <a:tc>
                      <a:txBody>
                        <a:bodyPr/>
                        <a:lstStyle/>
                        <a:p>
                          <a:r>
                            <a:rPr lang="en-GB" sz="1800" noProof="0" dirty="0"/>
                            <a:t>Steinhaus’ coefficient</a:t>
                          </a:r>
                        </a:p>
                      </a:txBody>
                      <a:tcPr marL="91416" marR="91416" marT="45708" marB="45708"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800" noProof="0" dirty="0"/>
                            <a:t>No</a:t>
                          </a:r>
                        </a:p>
                      </a:txBody>
                      <a:tcPr marL="91416" marR="91416" marT="45708" marB="45708"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800" noProof="0" dirty="0"/>
                            <a:t>Quan</a:t>
                          </a:r>
                        </a:p>
                      </a:txBody>
                      <a:tcPr marL="91416" marR="91416" marT="45708" marB="45708"/>
                    </a:tc>
                    <a:tc>
                      <a:txBody>
                        <a:bodyPr/>
                        <a:lstStyle/>
                        <a:p>
                          <a:pPr marL="0" marR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800" kern="1200" noProof="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Semi </a:t>
                          </a:r>
                        </a:p>
                        <a:p>
                          <a:endParaRPr lang="en-GB" sz="1800" kern="1200" noProof="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1416" marR="91416" marT="45708" marB="45708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416" marR="91416" marT="45708" marB="45708" anchor="ctr">
                        <a:blipFill>
                          <a:blip r:embed="rId2"/>
                          <a:stretch>
                            <a:fillRect l="-249048" t="-509804" r="-476" b="-7843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496737">
                    <a:tc>
                      <a:txBody>
                        <a:bodyPr/>
                        <a:lstStyle/>
                        <a:p>
                          <a:r>
                            <a:rPr lang="en-GB" sz="1800" noProof="0" dirty="0" err="1"/>
                            <a:t>Kulczynski’s</a:t>
                          </a:r>
                          <a:r>
                            <a:rPr lang="en-GB" sz="1800" noProof="0" dirty="0"/>
                            <a:t> coefficient</a:t>
                          </a:r>
                        </a:p>
                      </a:txBody>
                      <a:tcPr marL="91416" marR="91416" marT="45708" marB="45708"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800" noProof="0" dirty="0"/>
                            <a:t>No</a:t>
                          </a:r>
                        </a:p>
                      </a:txBody>
                      <a:tcPr marL="91416" marR="91416" marT="45708" marB="45708"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800" noProof="0" dirty="0"/>
                            <a:t>Quan</a:t>
                          </a:r>
                        </a:p>
                      </a:txBody>
                      <a:tcPr marL="91416" marR="91416" marT="45708" marB="45708"/>
                    </a:tc>
                    <a:tc>
                      <a:txBody>
                        <a:bodyPr/>
                        <a:lstStyle/>
                        <a:p>
                          <a:pPr marL="0" marR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800" kern="1200" noProof="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Semi </a:t>
                          </a:r>
                        </a:p>
                      </a:txBody>
                      <a:tcPr marL="91416" marR="91416" marT="45708" marB="45708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416" marR="91416" marT="45708" marB="45708" anchor="ctr">
                        <a:blipFill>
                          <a:blip r:embed="rId2"/>
                          <a:stretch>
                            <a:fillRect l="-249048" t="-797436" r="-476" b="-256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/>
          <a:srcRect r="21475" b="42672"/>
          <a:stretch/>
        </p:blipFill>
        <p:spPr>
          <a:xfrm>
            <a:off x="9493109" y="26452"/>
            <a:ext cx="2544412" cy="118569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359B317-F649-814E-907F-BB58A637D69E}"/>
              </a:ext>
            </a:extLst>
          </p:cNvPr>
          <p:cNvSpPr txBox="1"/>
          <p:nvPr/>
        </p:nvSpPr>
        <p:spPr>
          <a:xfrm>
            <a:off x="10254928" y="3297764"/>
            <a:ext cx="1335732" cy="7017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>
              <a:lnSpc>
                <a:spcPct val="95000"/>
              </a:lnSpc>
              <a:defRPr sz="2400">
                <a:latin typeface="+mn-lt"/>
              </a:defRPr>
            </a:lvl1pPr>
          </a:lstStyle>
          <a:p>
            <a:r>
              <a:rPr lang="en-GB" dirty="0"/>
              <a:t>Species data</a:t>
            </a:r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E268E521-1460-3846-9912-04CA5525482C}"/>
              </a:ext>
            </a:extLst>
          </p:cNvPr>
          <p:cNvSpPr/>
          <p:nvPr/>
        </p:nvSpPr>
        <p:spPr bwMode="auto">
          <a:xfrm>
            <a:off x="9609065" y="2424630"/>
            <a:ext cx="500593" cy="1908000"/>
          </a:xfrm>
          <a:prstGeom prst="rightBrace">
            <a:avLst>
              <a:gd name="adj1" fmla="val 121776"/>
              <a:gd name="adj2" fmla="val 52801"/>
            </a:avLst>
          </a:prstGeom>
          <a:solidFill>
            <a:schemeClr val="accent3"/>
          </a:solidFill>
          <a:ln w="1778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3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U Passata" pitchFamily="34" charset="0"/>
            </a:endParaRPr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88A7DAF0-E4C5-E940-91C4-CD82E58B9229}"/>
              </a:ext>
            </a:extLst>
          </p:cNvPr>
          <p:cNvSpPr/>
          <p:nvPr/>
        </p:nvSpPr>
        <p:spPr bwMode="auto">
          <a:xfrm>
            <a:off x="9609065" y="4372378"/>
            <a:ext cx="500593" cy="1836000"/>
          </a:xfrm>
          <a:prstGeom prst="rightBrace">
            <a:avLst>
              <a:gd name="adj1" fmla="val 121776"/>
              <a:gd name="adj2" fmla="val 52801"/>
            </a:avLst>
          </a:prstGeom>
          <a:solidFill>
            <a:schemeClr val="accent3"/>
          </a:solidFill>
          <a:ln w="1778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3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U Passata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ACA464A-E843-264A-9A0F-C265D296BF56}"/>
              </a:ext>
            </a:extLst>
          </p:cNvPr>
          <p:cNvSpPr txBox="1"/>
          <p:nvPr/>
        </p:nvSpPr>
        <p:spPr>
          <a:xfrm>
            <a:off x="10254927" y="4986089"/>
            <a:ext cx="1782593" cy="7017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>
              <a:lnSpc>
                <a:spcPct val="95000"/>
              </a:lnSpc>
              <a:defRPr sz="2400">
                <a:latin typeface="+mn-lt"/>
              </a:defRPr>
            </a:lvl1pPr>
          </a:lstStyle>
          <a:p>
            <a:r>
              <a:rPr lang="en-GB" dirty="0"/>
              <a:t>Environmental data</a:t>
            </a:r>
          </a:p>
        </p:txBody>
      </p:sp>
    </p:spTree>
    <p:extLst>
      <p:ext uri="{BB962C8B-B14F-4D97-AF65-F5344CB8AC3E}">
        <p14:creationId xmlns:p14="http://schemas.microsoft.com/office/powerpoint/2010/main" val="8933749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800" dirty="0"/>
              <a:t>Measuring distances in 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5838" y="1373188"/>
            <a:ext cx="10220325" cy="2370339"/>
          </a:xfrm>
        </p:spPr>
        <p:txBody>
          <a:bodyPr anchor="ctr">
            <a:normAutofit/>
          </a:bodyPr>
          <a:lstStyle/>
          <a:p>
            <a:r>
              <a:rPr lang="en-GB" sz="2400" dirty="0"/>
              <a:t>Most of the ecological relevant distances are incorporated in the </a:t>
            </a:r>
            <a:r>
              <a:rPr lang="en-GB" sz="2400" dirty="0" err="1">
                <a:latin typeface="Courier New" charset="0"/>
                <a:ea typeface="Courier New" charset="0"/>
                <a:cs typeface="Courier New" charset="0"/>
              </a:rPr>
              <a:t>vegdist</a:t>
            </a:r>
            <a:r>
              <a:rPr lang="en-GB" sz="2400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GB" sz="2400" dirty="0"/>
              <a:t>method of the </a:t>
            </a:r>
            <a:r>
              <a:rPr lang="en-GB" sz="2400" dirty="0">
                <a:latin typeface="Courier New" charset="0"/>
                <a:ea typeface="Courier New" charset="0"/>
                <a:cs typeface="Courier New" charset="0"/>
              </a:rPr>
              <a:t>vegan</a:t>
            </a:r>
            <a:r>
              <a:rPr lang="en-GB" sz="2400" dirty="0"/>
              <a:t> package</a:t>
            </a:r>
          </a:p>
          <a:p>
            <a:r>
              <a:rPr lang="en-GB" sz="2400" dirty="0"/>
              <a:t>Jaccard and </a:t>
            </a:r>
            <a:r>
              <a:rPr lang="en-GB" sz="2400" dirty="0" err="1"/>
              <a:t>Sørensen</a:t>
            </a:r>
            <a:r>
              <a:rPr lang="en-GB" sz="2400" dirty="0"/>
              <a:t> coefficients are also available through </a:t>
            </a:r>
            <a:r>
              <a:rPr lang="en-GB" sz="2400" dirty="0" err="1">
                <a:latin typeface="Courier New" charset="0"/>
                <a:ea typeface="Courier New" charset="0"/>
                <a:cs typeface="Courier New" charset="0"/>
              </a:rPr>
              <a:t>betadiver</a:t>
            </a:r>
            <a:r>
              <a:rPr lang="en-GB" sz="2400" dirty="0"/>
              <a:t> methods also in the </a:t>
            </a:r>
            <a:r>
              <a:rPr lang="en-GB" sz="2400" dirty="0">
                <a:latin typeface="Courier New" charset="0"/>
                <a:ea typeface="Courier New" charset="0"/>
                <a:cs typeface="Courier New" charset="0"/>
              </a:rPr>
              <a:t>vegan</a:t>
            </a:r>
            <a:r>
              <a:rPr lang="en-GB" sz="2400" dirty="0"/>
              <a:t> package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985838" y="3645991"/>
            <a:ext cx="10220325" cy="2417109"/>
          </a:xfrm>
          <a:prstGeom prst="roundRect">
            <a:avLst>
              <a:gd name="adj" fmla="val 9245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00000"/>
              </a:lnSpc>
            </a:pPr>
            <a:r>
              <a:rPr lang="en-US" sz="2800" b="1" dirty="0">
                <a:solidFill>
                  <a:schemeClr val="tx1"/>
                </a:solidFill>
              </a:rPr>
              <a:t>The code for R</a:t>
            </a:r>
          </a:p>
          <a:p>
            <a:pPr>
              <a:lnSpc>
                <a:spcPct val="100000"/>
              </a:lnSpc>
            </a:pPr>
            <a:endParaRPr lang="en-US" sz="1800" b="1" dirty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require(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vegan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)</a:t>
            </a: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data(</a:t>
            </a:r>
            <a:r>
              <a:rPr lang="en-GB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varespec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)</a:t>
            </a:r>
            <a:r>
              <a:rPr lang="en-GB" sz="1400" dirty="0">
                <a:solidFill>
                  <a:srgbClr val="01154D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3E3E3E"/>
                </a:solidFill>
                <a:latin typeface="Courier New" panose="02070309020205020404" pitchFamily="49" charset="0"/>
              </a:rPr>
              <a:t># Vegetation and environment in lichen pastures data</a:t>
            </a:r>
          </a:p>
          <a:p>
            <a:pPr>
              <a:lnSpc>
                <a:spcPct val="100000"/>
              </a:lnSpc>
            </a:pPr>
            <a:r>
              <a:rPr lang="en-GB" sz="1400" dirty="0" err="1">
                <a:solidFill>
                  <a:srgbClr val="060087"/>
                </a:solidFill>
                <a:latin typeface="Courier New" panose="02070309020205020404" pitchFamily="49" charset="0"/>
              </a:rPr>
              <a:t>vegdist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(</a:t>
            </a:r>
            <a:r>
              <a:rPr lang="en-GB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varespec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)</a:t>
            </a:r>
            <a:endParaRPr lang="en-GB" sz="1400" dirty="0">
              <a:solidFill>
                <a:srgbClr val="01154D"/>
              </a:solidFill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GB" sz="1400" dirty="0" err="1">
                <a:solidFill>
                  <a:srgbClr val="060087"/>
                </a:solidFill>
                <a:latin typeface="Courier New" panose="02070309020205020404" pitchFamily="49" charset="0"/>
              </a:rPr>
              <a:t>vegdist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(</a:t>
            </a:r>
            <a:r>
              <a:rPr lang="en-GB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varespec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,</a:t>
            </a:r>
            <a:r>
              <a:rPr lang="en-GB" sz="1400" dirty="0">
                <a:solidFill>
                  <a:srgbClr val="01154D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method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=</a:t>
            </a:r>
            <a:r>
              <a:rPr lang="en-GB" sz="1400" dirty="0">
                <a:solidFill>
                  <a:srgbClr val="9E0003"/>
                </a:solidFill>
                <a:latin typeface="Courier New" panose="02070309020205020404" pitchFamily="49" charset="0"/>
              </a:rPr>
              <a:t>"bray"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)</a:t>
            </a:r>
            <a:r>
              <a:rPr lang="en-GB" sz="1400" dirty="0">
                <a:solidFill>
                  <a:srgbClr val="01154D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3E3E3E"/>
                </a:solidFill>
                <a:latin typeface="Courier New" panose="02070309020205020404" pitchFamily="49" charset="0"/>
              </a:rPr>
              <a:t># However the default distance is Bray-Curtis</a:t>
            </a:r>
          </a:p>
          <a:p>
            <a:pPr>
              <a:lnSpc>
                <a:spcPct val="100000"/>
              </a:lnSpc>
            </a:pPr>
            <a:r>
              <a:rPr lang="en-GB" sz="1400" dirty="0" err="1">
                <a:solidFill>
                  <a:srgbClr val="060087"/>
                </a:solidFill>
                <a:latin typeface="Courier New" panose="02070309020205020404" pitchFamily="49" charset="0"/>
              </a:rPr>
              <a:t>vegdist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(</a:t>
            </a:r>
            <a:r>
              <a:rPr lang="en-GB" sz="1400" dirty="0" err="1">
                <a:solidFill>
                  <a:srgbClr val="060087"/>
                </a:solidFill>
                <a:latin typeface="Courier New" panose="02070309020205020404" pitchFamily="49" charset="0"/>
              </a:rPr>
              <a:t>decostand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(</a:t>
            </a:r>
            <a:r>
              <a:rPr lang="en-GB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varespec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,</a:t>
            </a:r>
            <a:r>
              <a:rPr lang="en-GB" sz="1400" dirty="0">
                <a:solidFill>
                  <a:srgbClr val="01154D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9E0003"/>
                </a:solidFill>
                <a:latin typeface="Courier New" panose="02070309020205020404" pitchFamily="49" charset="0"/>
              </a:rPr>
              <a:t>"norm"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),</a:t>
            </a:r>
            <a:r>
              <a:rPr lang="en-GB" sz="1400" dirty="0">
                <a:solidFill>
                  <a:srgbClr val="01154D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method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=</a:t>
            </a:r>
            <a:r>
              <a:rPr lang="en-GB" sz="1400" dirty="0">
                <a:solidFill>
                  <a:srgbClr val="9E0003"/>
                </a:solidFill>
                <a:latin typeface="Courier New" panose="02070309020205020404" pitchFamily="49" charset="0"/>
              </a:rPr>
              <a:t>"</a:t>
            </a:r>
            <a:r>
              <a:rPr lang="en-GB" sz="1400" dirty="0" err="1">
                <a:solidFill>
                  <a:srgbClr val="9E0003"/>
                </a:solidFill>
                <a:latin typeface="Courier New" panose="02070309020205020404" pitchFamily="49" charset="0"/>
              </a:rPr>
              <a:t>euclidean</a:t>
            </a:r>
            <a:r>
              <a:rPr lang="en-GB" sz="1400" dirty="0">
                <a:solidFill>
                  <a:srgbClr val="9E0003"/>
                </a:solidFill>
                <a:latin typeface="Courier New" panose="02070309020205020404" pitchFamily="49" charset="0"/>
              </a:rPr>
              <a:t>"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))</a:t>
            </a:r>
            <a:r>
              <a:rPr lang="en-GB" sz="1400" dirty="0">
                <a:solidFill>
                  <a:srgbClr val="B00004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3E3E3E"/>
                </a:solidFill>
                <a:latin typeface="Courier New" panose="02070309020205020404" pitchFamily="49" charset="0"/>
              </a:rPr>
              <a:t># Euclidean Distance. The </a:t>
            </a:r>
            <a:r>
              <a:rPr lang="en-GB" sz="1400" dirty="0" err="1">
                <a:solidFill>
                  <a:srgbClr val="3E3E3E"/>
                </a:solidFill>
                <a:latin typeface="Courier New" panose="02070309020205020404" pitchFamily="49" charset="0"/>
              </a:rPr>
              <a:t>decostand</a:t>
            </a:r>
            <a:r>
              <a:rPr lang="en-GB" sz="1400" dirty="0">
                <a:solidFill>
                  <a:srgbClr val="3E3E3E"/>
                </a:solidFill>
                <a:latin typeface="Courier New" panose="02070309020205020404" pitchFamily="49" charset="0"/>
              </a:rPr>
              <a:t> function is used for transforming community matrices </a:t>
            </a:r>
          </a:p>
          <a:p>
            <a:pPr>
              <a:lnSpc>
                <a:spcPct val="100000"/>
              </a:lnSpc>
            </a:pPr>
            <a:r>
              <a:rPr lang="en-GB" sz="1400" dirty="0" err="1">
                <a:solidFill>
                  <a:srgbClr val="060087"/>
                </a:solidFill>
                <a:latin typeface="Courier New" panose="02070309020205020404" pitchFamily="49" charset="0"/>
              </a:rPr>
              <a:t>vegdist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(</a:t>
            </a:r>
            <a:r>
              <a:rPr lang="en-GB" sz="1400" dirty="0" err="1">
                <a:solidFill>
                  <a:srgbClr val="060087"/>
                </a:solidFill>
                <a:latin typeface="Courier New" panose="02070309020205020404" pitchFamily="49" charset="0"/>
              </a:rPr>
              <a:t>decostand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(</a:t>
            </a:r>
            <a:r>
              <a:rPr lang="en-GB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varespec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,</a:t>
            </a:r>
            <a:r>
              <a:rPr lang="en-GB" sz="1400" dirty="0">
                <a:solidFill>
                  <a:srgbClr val="01154D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9E0003"/>
                </a:solidFill>
                <a:latin typeface="Courier New" panose="02070309020205020404" pitchFamily="49" charset="0"/>
              </a:rPr>
              <a:t>"range"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),</a:t>
            </a:r>
            <a:r>
              <a:rPr lang="en-GB" sz="1400" dirty="0">
                <a:solidFill>
                  <a:srgbClr val="01154D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method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=</a:t>
            </a:r>
            <a:r>
              <a:rPr lang="en-GB" sz="1400" dirty="0">
                <a:solidFill>
                  <a:srgbClr val="9E0003"/>
                </a:solidFill>
                <a:latin typeface="Courier New" panose="02070309020205020404" pitchFamily="49" charset="0"/>
              </a:rPr>
              <a:t>"</a:t>
            </a:r>
            <a:r>
              <a:rPr lang="en-GB" sz="1400" dirty="0" err="1">
                <a:solidFill>
                  <a:srgbClr val="9E0003"/>
                </a:solidFill>
                <a:latin typeface="Courier New" panose="02070309020205020404" pitchFamily="49" charset="0"/>
              </a:rPr>
              <a:t>gower</a:t>
            </a:r>
            <a:r>
              <a:rPr lang="en-GB" sz="1400" dirty="0">
                <a:solidFill>
                  <a:srgbClr val="9E0003"/>
                </a:solidFill>
                <a:latin typeface="Courier New" panose="02070309020205020404" pitchFamily="49" charset="0"/>
              </a:rPr>
              <a:t>"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)</a:t>
            </a:r>
            <a:r>
              <a:rPr lang="en-GB" sz="1400" dirty="0">
                <a:solidFill>
                  <a:srgbClr val="01154D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3E3E3E"/>
                </a:solidFill>
                <a:latin typeface="Courier New" panose="02070309020205020404" pitchFamily="49" charset="0"/>
              </a:rPr>
              <a:t># Gower’s Distance</a:t>
            </a:r>
            <a:endParaRPr lang="en-GB" sz="1400" dirty="0">
              <a:solidFill>
                <a:srgbClr val="060087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46615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idx="4294967295"/>
          </p:nvPr>
        </p:nvSpPr>
        <p:spPr>
          <a:xfrm>
            <a:off x="985838" y="980728"/>
            <a:ext cx="10220325" cy="3937000"/>
          </a:xfrm>
        </p:spPr>
        <p:txBody>
          <a:bodyPr anchor="ctr">
            <a:normAutofit/>
          </a:bodyPr>
          <a:lstStyle/>
          <a:p>
            <a:r>
              <a:rPr lang="en-GB" sz="6600" b="1" dirty="0">
                <a:solidFill>
                  <a:srgbClr val="C00000"/>
                </a:solidFill>
                <a:latin typeface="+mj-lt"/>
              </a:rPr>
              <a:t>So far so good?</a:t>
            </a:r>
          </a:p>
          <a:p>
            <a:r>
              <a:rPr lang="en-GB" sz="6600" b="1" dirty="0">
                <a:solidFill>
                  <a:srgbClr val="FFFF00"/>
                </a:solidFill>
                <a:latin typeface="+mj-lt"/>
              </a:rPr>
              <a:t>Any questions?</a:t>
            </a:r>
          </a:p>
          <a:p>
            <a:r>
              <a:rPr lang="en-GB" sz="6600" b="1" dirty="0">
                <a:solidFill>
                  <a:srgbClr val="00B050"/>
                </a:solidFill>
                <a:latin typeface="+mj-lt"/>
              </a:rPr>
              <a:t>Ready to move on?</a:t>
            </a:r>
          </a:p>
        </p:txBody>
      </p:sp>
    </p:spTree>
    <p:extLst>
      <p:ext uri="{BB962C8B-B14F-4D97-AF65-F5344CB8AC3E}">
        <p14:creationId xmlns:p14="http://schemas.microsoft.com/office/powerpoint/2010/main" val="1474356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800" dirty="0"/>
              <a:t>Hierarchical Clustering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F1AB826-2514-FE44-9CA1-9A27991D81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5839" y="1373021"/>
            <a:ext cx="5108574" cy="4521366"/>
          </a:xfrm>
        </p:spPr>
        <p:txBody>
          <a:bodyPr anchor="t"/>
          <a:lstStyle/>
          <a:p>
            <a:r>
              <a:rPr lang="en-GB" sz="2400" dirty="0"/>
              <a:t>Also called </a:t>
            </a:r>
            <a:r>
              <a:rPr lang="en-GB" sz="2400" b="1" dirty="0"/>
              <a:t>Hierarchical cluster analysis</a:t>
            </a:r>
            <a:r>
              <a:rPr lang="en-GB" sz="2400" dirty="0"/>
              <a:t> or </a:t>
            </a:r>
            <a:r>
              <a:rPr lang="en-GB" sz="2400" b="1" dirty="0"/>
              <a:t>HCA </a:t>
            </a:r>
            <a:r>
              <a:rPr lang="en-GB" sz="2400" dirty="0"/>
              <a:t>is an </a:t>
            </a:r>
            <a:r>
              <a:rPr lang="en-GB" sz="2400" u="sng" dirty="0"/>
              <a:t>unsupervised</a:t>
            </a:r>
            <a:r>
              <a:rPr lang="en-GB" sz="2400" dirty="0"/>
              <a:t> clustering algorithm</a:t>
            </a:r>
          </a:p>
          <a:p>
            <a:endParaRPr lang="en-GB" sz="2400" dirty="0"/>
          </a:p>
          <a:p>
            <a:r>
              <a:rPr lang="en-GB" sz="2400" dirty="0"/>
              <a:t>The endpoint is a set of nested clusters</a:t>
            </a:r>
            <a:r>
              <a:rPr lang="en-GB" sz="2400" i="1" dirty="0"/>
              <a:t>,</a:t>
            </a:r>
          </a:p>
          <a:p>
            <a:pPr lvl="1"/>
            <a:r>
              <a:rPr lang="en-GB" sz="2400" dirty="0"/>
              <a:t>Each cluster is distinct from each other cluster.</a:t>
            </a:r>
          </a:p>
          <a:p>
            <a:pPr lvl="1"/>
            <a:r>
              <a:rPr lang="en-GB" sz="2400" dirty="0"/>
              <a:t>Objects within each cluster are broadly similar to each other.</a:t>
            </a:r>
          </a:p>
          <a:p>
            <a:endParaRPr lang="en-GB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FEB6378-EB8B-6D3E-CD1A-608DF61644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2112"/>
          <a:stretch/>
        </p:blipFill>
        <p:spPr>
          <a:xfrm>
            <a:off x="6043879" y="1719108"/>
            <a:ext cx="6144946" cy="2871696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4647CB83-E909-A809-B80B-E8FA9778B739}"/>
              </a:ext>
            </a:extLst>
          </p:cNvPr>
          <p:cNvSpPr/>
          <p:nvPr/>
        </p:nvSpPr>
        <p:spPr bwMode="auto">
          <a:xfrm>
            <a:off x="6786748" y="3073729"/>
            <a:ext cx="950026" cy="1696904"/>
          </a:xfrm>
          <a:prstGeom prst="roundRect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A8C67F5-E044-77F1-21CF-C5E4A7F370A4}"/>
              </a:ext>
            </a:extLst>
          </p:cNvPr>
          <p:cNvSpPr/>
          <p:nvPr/>
        </p:nvSpPr>
        <p:spPr bwMode="auto">
          <a:xfrm>
            <a:off x="10052462" y="3016332"/>
            <a:ext cx="1727859" cy="1754300"/>
          </a:xfrm>
          <a:prstGeom prst="roundRect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B3723A9-5B9C-995C-8259-BEDF81010EC5}"/>
              </a:ext>
            </a:extLst>
          </p:cNvPr>
          <p:cNvSpPr/>
          <p:nvPr/>
        </p:nvSpPr>
        <p:spPr bwMode="auto">
          <a:xfrm>
            <a:off x="8591797" y="3073729"/>
            <a:ext cx="1413751" cy="1754300"/>
          </a:xfrm>
          <a:prstGeom prst="roundRect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D2A608B-FF89-F97A-D68C-4F569DA3E7B9}"/>
              </a:ext>
            </a:extLst>
          </p:cNvPr>
          <p:cNvSpPr/>
          <p:nvPr/>
        </p:nvSpPr>
        <p:spPr bwMode="auto">
          <a:xfrm>
            <a:off x="7789626" y="2893900"/>
            <a:ext cx="493413" cy="1876732"/>
          </a:xfrm>
          <a:prstGeom prst="roundRect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0193F0-12E7-023B-EF7F-E4C4FCEF8A1C}"/>
              </a:ext>
            </a:extLst>
          </p:cNvPr>
          <p:cNvSpPr txBox="1"/>
          <p:nvPr/>
        </p:nvSpPr>
        <p:spPr>
          <a:xfrm rot="19031001">
            <a:off x="6028777" y="5052098"/>
            <a:ext cx="182341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GB" sz="2800" dirty="0"/>
              <a:t>Cluster-1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30733A4-0EEB-C16A-9BAF-E2CD51A7CA80}"/>
              </a:ext>
            </a:extLst>
          </p:cNvPr>
          <p:cNvSpPr txBox="1"/>
          <p:nvPr/>
        </p:nvSpPr>
        <p:spPr>
          <a:xfrm rot="19031001">
            <a:off x="6727932" y="5053668"/>
            <a:ext cx="182341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GB" sz="2800" dirty="0"/>
              <a:t>Cluster-2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F70A22B-D935-E5AB-E59D-7073A015ACA3}"/>
              </a:ext>
            </a:extLst>
          </p:cNvPr>
          <p:cNvSpPr txBox="1"/>
          <p:nvPr/>
        </p:nvSpPr>
        <p:spPr>
          <a:xfrm rot="19031001">
            <a:off x="8011546" y="5055237"/>
            <a:ext cx="182341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GB" sz="2800" dirty="0"/>
              <a:t>Cluster-3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1189C9D-DC71-F2F3-F25D-5827AF3EA0B4}"/>
              </a:ext>
            </a:extLst>
          </p:cNvPr>
          <p:cNvSpPr txBox="1"/>
          <p:nvPr/>
        </p:nvSpPr>
        <p:spPr>
          <a:xfrm rot="19031001">
            <a:off x="9747646" y="5047378"/>
            <a:ext cx="182341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GB" sz="2800" dirty="0"/>
              <a:t>Cluster-4</a:t>
            </a:r>
          </a:p>
        </p:txBody>
      </p:sp>
    </p:spTree>
    <p:extLst>
      <p:ext uri="{BB962C8B-B14F-4D97-AF65-F5344CB8AC3E}">
        <p14:creationId xmlns:p14="http://schemas.microsoft.com/office/powerpoint/2010/main" val="23884702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46BCC-D6B1-A24B-8F33-14FAB4CBA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800" dirty="0"/>
              <a:t>Classification</a:t>
            </a:r>
            <a:br>
              <a:rPr lang="en-GB" sz="4800" dirty="0">
                <a:latin typeface="AU Passata" panose="020B0503030502030804" pitchFamily="34" charset="77"/>
              </a:rPr>
            </a:br>
            <a:r>
              <a:rPr lang="en-GB" sz="4400" b="0" dirty="0">
                <a:latin typeface="AU Passata" panose="020B0503030502030804" pitchFamily="34" charset="77"/>
              </a:rPr>
              <a:t>What we will talk about today</a:t>
            </a:r>
            <a:endParaRPr lang="en-GB" sz="4400" b="0" noProof="0" dirty="0">
              <a:latin typeface="AU Passata" panose="020B0503030502030804" pitchFamily="34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2A5FD2-4CDA-3E42-AF7B-D7B440D0BC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058" y="1972605"/>
            <a:ext cx="10887075" cy="3937484"/>
          </a:xfrm>
        </p:spPr>
        <p:txBody>
          <a:bodyPr anchor="ctr"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noProof="0" dirty="0">
                <a:latin typeface="AU Passata" panose="020B0503030502030804" pitchFamily="34" charset="77"/>
              </a:rPr>
              <a:t>What is </a:t>
            </a:r>
            <a:r>
              <a:rPr lang="en-GB" sz="3200" dirty="0">
                <a:latin typeface="AU Passata" panose="020B0503030502030804" pitchFamily="34" charset="77"/>
              </a:rPr>
              <a:t>classification</a:t>
            </a:r>
            <a:r>
              <a:rPr lang="en-GB" sz="3200" noProof="0" dirty="0">
                <a:latin typeface="AU Passata" panose="020B0503030502030804" pitchFamily="34" charset="77"/>
              </a:rPr>
              <a:t> </a:t>
            </a:r>
            <a:r>
              <a:rPr lang="en-GB" sz="3200" dirty="0">
                <a:solidFill>
                  <a:schemeClr val="bg1">
                    <a:lumMod val="75000"/>
                  </a:schemeClr>
                </a:solidFill>
                <a:latin typeface="AU Passata" panose="020B0503030502030804" pitchFamily="34" charset="77"/>
              </a:rPr>
              <a:t>– Patterns in a collection of objects.</a:t>
            </a:r>
            <a:endParaRPr lang="en-GB" sz="3200" noProof="0" dirty="0">
              <a:latin typeface="AU Passata" panose="020B0503030502030804" pitchFamily="34" charset="7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dirty="0">
                <a:latin typeface="AU Passata" panose="020B0503030502030804" pitchFamily="34" charset="77"/>
              </a:rPr>
              <a:t>Distance Matrices </a:t>
            </a:r>
            <a:r>
              <a:rPr lang="en-GB" sz="3200" dirty="0">
                <a:solidFill>
                  <a:schemeClr val="bg1">
                    <a:lumMod val="75000"/>
                  </a:schemeClr>
                </a:solidFill>
                <a:latin typeface="AU Passata" panose="020B0503030502030804" pitchFamily="34" charset="77"/>
              </a:rPr>
              <a:t>– Measuring (d)similarity.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noProof="0" dirty="0">
                <a:latin typeface="AU Passata" panose="020B0503030502030804" pitchFamily="34" charset="77"/>
              </a:rPr>
              <a:t>Classification as a multivariate approach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dirty="0">
                <a:latin typeface="AU Passata" panose="020B0503030502030804" pitchFamily="34" charset="77"/>
              </a:rPr>
              <a:t>Hierarchical clustering </a:t>
            </a:r>
            <a:r>
              <a:rPr lang="en-GB" sz="3200" dirty="0">
                <a:solidFill>
                  <a:schemeClr val="bg1">
                    <a:lumMod val="75000"/>
                  </a:schemeClr>
                </a:solidFill>
                <a:latin typeface="AU Passata" panose="020B0503030502030804" pitchFamily="34" charset="77"/>
              </a:rPr>
              <a:t>– The tree based approach.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noProof="0" dirty="0">
                <a:latin typeface="AU Passata" panose="020B0503030502030804" pitchFamily="34" charset="77"/>
              </a:rPr>
              <a:t>Non-</a:t>
            </a:r>
            <a:r>
              <a:rPr lang="en-GB" sz="3200" dirty="0">
                <a:latin typeface="AU Passata" panose="020B0503030502030804" pitchFamily="34" charset="77"/>
              </a:rPr>
              <a:t>Hierarchical clustering </a:t>
            </a:r>
            <a:r>
              <a:rPr lang="en-GB" sz="3200" dirty="0">
                <a:solidFill>
                  <a:schemeClr val="bg1">
                    <a:lumMod val="75000"/>
                  </a:schemeClr>
                </a:solidFill>
                <a:latin typeface="AU Passata" panose="020B0503030502030804" pitchFamily="34" charset="77"/>
              </a:rPr>
              <a:t>– A single partition.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65F7D8-A775-A84B-99FE-701FA7390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97470-D33D-6341-88C7-0466D8CC7548}" type="datetime1">
              <a:rPr lang="en-GB" smtClean="0">
                <a:latin typeface="AU Passata" panose="020B0503030502030804" pitchFamily="34" charset="77"/>
              </a:rPr>
              <a:t>01/11/2022</a:t>
            </a:fld>
            <a:r>
              <a:rPr lang="en-GB">
                <a:latin typeface="AU Passata" panose="020B0503030502030804" pitchFamily="34" charset="77"/>
              </a:rPr>
              <a:t>27/08/2018</a:t>
            </a:r>
          </a:p>
        </p:txBody>
      </p:sp>
    </p:spTree>
    <p:extLst>
      <p:ext uri="{BB962C8B-B14F-4D97-AF65-F5344CB8AC3E}">
        <p14:creationId xmlns:p14="http://schemas.microsoft.com/office/powerpoint/2010/main" val="30719362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800" dirty="0"/>
              <a:t>Hierarchical Clustering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F1AB826-2514-FE44-9CA1-9A27991D81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5839" y="1373021"/>
            <a:ext cx="5392102" cy="4521366"/>
          </a:xfrm>
        </p:spPr>
        <p:txBody>
          <a:bodyPr anchor="t"/>
          <a:lstStyle/>
          <a:p>
            <a:r>
              <a:rPr lang="en-GB" sz="2400" dirty="0"/>
              <a:t>The </a:t>
            </a:r>
            <a:r>
              <a:rPr lang="en-GB" sz="2400" b="1" dirty="0"/>
              <a:t>input</a:t>
            </a:r>
            <a:r>
              <a:rPr lang="en-GB" sz="2400" dirty="0"/>
              <a:t> is a distance matrix that defines the “similarity” between objects.</a:t>
            </a:r>
          </a:p>
          <a:p>
            <a:pPr lvl="1"/>
            <a:r>
              <a:rPr lang="en-GB" sz="2400" dirty="0"/>
              <a:t>So the first decision to make is which distance to use.</a:t>
            </a:r>
          </a:p>
          <a:p>
            <a:endParaRPr lang="en-GB" sz="2400" dirty="0"/>
          </a:p>
          <a:p>
            <a:r>
              <a:rPr lang="en-GB" sz="2400" dirty="0"/>
              <a:t>The main </a:t>
            </a:r>
            <a:r>
              <a:rPr lang="en-GB" sz="2400" b="1" dirty="0"/>
              <a:t>output</a:t>
            </a:r>
            <a:r>
              <a:rPr lang="en-GB" sz="2400" dirty="0"/>
              <a:t> of Hierarchical Clustering is a dendrogram.</a:t>
            </a:r>
          </a:p>
          <a:p>
            <a:pPr lvl="1"/>
            <a:r>
              <a:rPr lang="en-GB" sz="2400" dirty="0"/>
              <a:t>The appearance of it dependence on the Linkage Criteria </a:t>
            </a:r>
            <a:r>
              <a:rPr lang="en-GB" sz="2400" dirty="0">
                <a:sym typeface="Wingdings" pitchFamily="2" charset="2"/>
              </a:rPr>
              <a:t> </a:t>
            </a:r>
            <a:r>
              <a:rPr lang="en-GB" sz="2400" dirty="0"/>
              <a:t>how are clusters put together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695FB4-DBD6-A65C-9AB1-AA40EDE7452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35" t="12700" r="6559" b="22112"/>
          <a:stretch/>
        </p:blipFill>
        <p:spPr>
          <a:xfrm>
            <a:off x="7669530" y="3560651"/>
            <a:ext cx="3817620" cy="16851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107E844-B067-D3AD-C8BC-48181C4B0E5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7643" b="52252"/>
          <a:stretch/>
        </p:blipFill>
        <p:spPr>
          <a:xfrm>
            <a:off x="7989570" y="1149160"/>
            <a:ext cx="2190385" cy="1923431"/>
          </a:xfrm>
          <a:prstGeom prst="rect">
            <a:avLst/>
          </a:prstGeom>
        </p:spPr>
      </p:pic>
      <p:sp>
        <p:nvSpPr>
          <p:cNvPr id="6" name="Right Arrow 5">
            <a:extLst>
              <a:ext uri="{FF2B5EF4-FFF2-40B4-BE49-F238E27FC236}">
                <a16:creationId xmlns:a16="http://schemas.microsoft.com/office/drawing/2014/main" id="{2B80ECD1-65E4-6CB4-AD27-E2E2DD07CD22}"/>
              </a:ext>
            </a:extLst>
          </p:cNvPr>
          <p:cNvSpPr/>
          <p:nvPr/>
        </p:nvSpPr>
        <p:spPr bwMode="auto">
          <a:xfrm>
            <a:off x="6595110" y="1858471"/>
            <a:ext cx="1177290" cy="692785"/>
          </a:xfrm>
          <a:prstGeom prst="rightArrow">
            <a:avLst/>
          </a:prstGeom>
          <a:solidFill>
            <a:schemeClr val="tx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2E573021-C857-962F-BF6D-9A4900F71994}"/>
              </a:ext>
            </a:extLst>
          </p:cNvPr>
          <p:cNvSpPr/>
          <p:nvPr/>
        </p:nvSpPr>
        <p:spPr bwMode="auto">
          <a:xfrm>
            <a:off x="6377941" y="4056841"/>
            <a:ext cx="1177290" cy="692785"/>
          </a:xfrm>
          <a:prstGeom prst="rightArrow">
            <a:avLst/>
          </a:prstGeom>
          <a:solidFill>
            <a:schemeClr val="tx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11900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800" dirty="0"/>
              <a:t>Hierarchical Clustering – </a:t>
            </a:r>
            <a:r>
              <a:rPr lang="en-GB" sz="4800" b="0" dirty="0"/>
              <a:t>The Steps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 fontAlgn="base">
              <a:buFont typeface="+mj-lt"/>
              <a:buAutoNum type="arabicPeriod"/>
            </a:pPr>
            <a:r>
              <a:rPr lang="en-GB" sz="2800" dirty="0"/>
              <a:t>Start with combining/splitting two most similar sampling units</a:t>
            </a:r>
          </a:p>
          <a:p>
            <a:pPr marL="514350" indent="-514350" fontAlgn="base">
              <a:buFont typeface="+mj-lt"/>
              <a:buAutoNum type="arabicPeriod"/>
            </a:pPr>
            <a:r>
              <a:rPr lang="en-GB" sz="2800" dirty="0"/>
              <a:t>Proceed with combining two next similar or cluster to cluster</a:t>
            </a:r>
          </a:p>
          <a:p>
            <a:pPr marL="514350" indent="-514350" fontAlgn="base">
              <a:buFont typeface="+mj-lt"/>
              <a:buAutoNum type="arabicPeriod"/>
            </a:pPr>
            <a:r>
              <a:rPr lang="en-GB" sz="2800" dirty="0"/>
              <a:t>Continue until all objects are combined within the </a:t>
            </a:r>
            <a:r>
              <a:rPr lang="en-GB" sz="2800" b="1" dirty="0"/>
              <a:t>tree.</a:t>
            </a:r>
            <a:endParaRPr lang="en-GB" sz="2800" dirty="0"/>
          </a:p>
          <a:p>
            <a:endParaRPr lang="en-GB" sz="2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b="22112"/>
          <a:stretch/>
        </p:blipFill>
        <p:spPr>
          <a:xfrm>
            <a:off x="784798" y="2853923"/>
            <a:ext cx="6144946" cy="287169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033543" y="3915319"/>
            <a:ext cx="4172620" cy="15696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GB" sz="2400" dirty="0">
                <a:solidFill>
                  <a:schemeClr val="bg1"/>
                </a:solidFill>
              </a:rPr>
              <a:t>These trees are build using the </a:t>
            </a:r>
            <a:r>
              <a:rPr lang="en-GB" sz="2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hclust</a:t>
            </a:r>
            <a:r>
              <a:rPr lang="en-GB" sz="2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GB" sz="2400" dirty="0">
                <a:solidFill>
                  <a:schemeClr val="bg1"/>
                </a:solidFill>
              </a:rPr>
              <a:t>f function on a distance matric crated using </a:t>
            </a:r>
            <a:r>
              <a:rPr lang="en-GB" sz="2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dist</a:t>
            </a:r>
            <a:r>
              <a:rPr lang="en-GB" sz="2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GB" sz="2400" dirty="0">
                <a:solidFill>
                  <a:schemeClr val="bg1"/>
                </a:solidFill>
              </a:rPr>
              <a:t> or </a:t>
            </a:r>
            <a:r>
              <a:rPr lang="en-GB" sz="2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vegdist</a:t>
            </a:r>
            <a:r>
              <a:rPr lang="en-GB" sz="2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GB" sz="24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7" name="Right Brace 6"/>
          <p:cNvSpPr/>
          <p:nvPr/>
        </p:nvSpPr>
        <p:spPr>
          <a:xfrm>
            <a:off x="6402470" y="3493083"/>
            <a:ext cx="579338" cy="2232536"/>
          </a:xfrm>
          <a:prstGeom prst="rightBrace">
            <a:avLst>
              <a:gd name="adj1" fmla="val 144645"/>
              <a:gd name="adj2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35214088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800" dirty="0"/>
              <a:t>Hierarchical Clustering</a:t>
            </a:r>
            <a:br>
              <a:rPr lang="en-GB" sz="4800" b="1" dirty="0"/>
            </a:br>
            <a:r>
              <a:rPr lang="en-GB" sz="4400" b="0" dirty="0"/>
              <a:t>How to cluster?</a:t>
            </a:r>
            <a:endParaRPr lang="en-GB" sz="4800" b="0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25C8565-EA6B-4840-A5E7-A7B20D4ED4CA}"/>
              </a:ext>
            </a:extLst>
          </p:cNvPr>
          <p:cNvGrpSpPr/>
          <p:nvPr/>
        </p:nvGrpSpPr>
        <p:grpSpPr>
          <a:xfrm>
            <a:off x="985838" y="1958975"/>
            <a:ext cx="2790000" cy="4358302"/>
            <a:chOff x="985838" y="1958975"/>
            <a:chExt cx="2790000" cy="4358302"/>
          </a:xfrm>
        </p:grpSpPr>
        <p:sp>
          <p:nvSpPr>
            <p:cNvPr id="7" name="Rectangle 6"/>
            <p:cNvSpPr/>
            <p:nvPr/>
          </p:nvSpPr>
          <p:spPr>
            <a:xfrm>
              <a:off x="985838" y="1958975"/>
              <a:ext cx="2790000" cy="92333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anchor="ctr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GB" sz="1800" b="1" dirty="0"/>
                <a:t>Single linkage</a:t>
              </a:r>
              <a:endParaRPr lang="en-GB" sz="1800" dirty="0"/>
            </a:p>
            <a:p>
              <a:pPr algn="ctr" fontAlgn="base">
                <a:lnSpc>
                  <a:spcPct val="100000"/>
                </a:lnSpc>
              </a:pPr>
              <a:r>
                <a:rPr lang="en-GB" sz="1800" dirty="0"/>
                <a:t>the most different points.</a:t>
              </a:r>
            </a:p>
            <a:p>
              <a:pPr algn="ctr">
                <a:lnSpc>
                  <a:spcPct val="100000"/>
                </a:lnSpc>
              </a:pPr>
              <a:r>
                <a:rPr lang="en-GB" sz="1800" dirty="0"/>
                <a:t>[</a:t>
              </a:r>
              <a:r>
                <a:rPr lang="en-GB" sz="1800" b="1" dirty="0"/>
                <a:t>Furthest neighbours</a:t>
              </a:r>
              <a:r>
                <a:rPr lang="en-GB" sz="1800" dirty="0"/>
                <a:t>]</a:t>
              </a:r>
            </a:p>
          </p:txBody>
        </p:sp>
        <p:sp>
          <p:nvSpPr>
            <p:cNvPr id="3" name="Rounded Rectangle 2">
              <a:extLst>
                <a:ext uri="{FF2B5EF4-FFF2-40B4-BE49-F238E27FC236}">
                  <a16:creationId xmlns:a16="http://schemas.microsoft.com/office/drawing/2014/main" id="{4556535F-4489-2849-A946-2E2FBCFE289F}"/>
                </a:ext>
              </a:extLst>
            </p:cNvPr>
            <p:cNvSpPr/>
            <p:nvPr/>
          </p:nvSpPr>
          <p:spPr bwMode="auto">
            <a:xfrm>
              <a:off x="985838" y="1958975"/>
              <a:ext cx="2790000" cy="4358302"/>
            </a:xfrm>
            <a:prstGeom prst="roundRect">
              <a:avLst>
                <a:gd name="adj" fmla="val 7478"/>
              </a:avLst>
            </a:prstGeom>
            <a:noFill/>
            <a:ln w="38100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GB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83EFCEDF-E7CD-1B47-873C-C696FBF88985}"/>
              </a:ext>
            </a:extLst>
          </p:cNvPr>
          <p:cNvGrpSpPr/>
          <p:nvPr/>
        </p:nvGrpSpPr>
        <p:grpSpPr>
          <a:xfrm>
            <a:off x="4694160" y="1958975"/>
            <a:ext cx="2790000" cy="4358302"/>
            <a:chOff x="4694160" y="1958975"/>
            <a:chExt cx="2790000" cy="4358302"/>
          </a:xfrm>
        </p:grpSpPr>
        <p:sp>
          <p:nvSpPr>
            <p:cNvPr id="6" name="Rectangle 5"/>
            <p:cNvSpPr/>
            <p:nvPr/>
          </p:nvSpPr>
          <p:spPr>
            <a:xfrm>
              <a:off x="4694160" y="1959435"/>
              <a:ext cx="2790000" cy="92333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anchor="ctr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GB" sz="1800" b="1" dirty="0"/>
                <a:t>Complete linkage</a:t>
              </a:r>
            </a:p>
            <a:p>
              <a:pPr algn="ctr" fontAlgn="base">
                <a:lnSpc>
                  <a:spcPct val="100000"/>
                </a:lnSpc>
              </a:pPr>
              <a:r>
                <a:rPr lang="en-GB" sz="1800" dirty="0"/>
                <a:t>the closest points.</a:t>
              </a:r>
            </a:p>
            <a:p>
              <a:pPr algn="ctr">
                <a:lnSpc>
                  <a:spcPct val="100000"/>
                </a:lnSpc>
              </a:pPr>
              <a:r>
                <a:rPr lang="en-GB" sz="1800" dirty="0"/>
                <a:t>[</a:t>
              </a:r>
              <a:r>
                <a:rPr lang="en-GB" sz="1800" b="1" dirty="0"/>
                <a:t>Nearest neighbour</a:t>
              </a:r>
              <a:r>
                <a:rPr lang="en-GB" sz="1800" dirty="0"/>
                <a:t>]</a:t>
              </a:r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11575242-5673-BA4A-BCB1-70FD5FC5FBE4}"/>
                </a:ext>
              </a:extLst>
            </p:cNvPr>
            <p:cNvSpPr/>
            <p:nvPr/>
          </p:nvSpPr>
          <p:spPr bwMode="auto">
            <a:xfrm>
              <a:off x="4694160" y="1958975"/>
              <a:ext cx="2790000" cy="4358302"/>
            </a:xfrm>
            <a:prstGeom prst="roundRect">
              <a:avLst>
                <a:gd name="adj" fmla="val 7478"/>
              </a:avLst>
            </a:prstGeom>
            <a:noFill/>
            <a:ln w="38100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GB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EB306D49-B17E-9640-A3BE-64CAFCD34E75}"/>
              </a:ext>
            </a:extLst>
          </p:cNvPr>
          <p:cNvGrpSpPr/>
          <p:nvPr/>
        </p:nvGrpSpPr>
        <p:grpSpPr>
          <a:xfrm>
            <a:off x="8414142" y="1958975"/>
            <a:ext cx="2790000" cy="4358302"/>
            <a:chOff x="8414142" y="1958975"/>
            <a:chExt cx="2790000" cy="4358302"/>
          </a:xfrm>
        </p:grpSpPr>
        <p:sp>
          <p:nvSpPr>
            <p:cNvPr id="9" name="Rectangle 8"/>
            <p:cNvSpPr/>
            <p:nvPr/>
          </p:nvSpPr>
          <p:spPr>
            <a:xfrm>
              <a:off x="8414142" y="1958975"/>
              <a:ext cx="2790000" cy="92333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anchor="ctr">
              <a:spAutoFit/>
            </a:bodyPr>
            <a:lstStyle/>
            <a:p>
              <a:pPr algn="ctr" fontAlgn="base">
                <a:lnSpc>
                  <a:spcPct val="100000"/>
                </a:lnSpc>
              </a:pPr>
              <a:r>
                <a:rPr lang="en-GB" sz="1800" b="1" dirty="0"/>
                <a:t>Average linkage</a:t>
              </a:r>
            </a:p>
            <a:p>
              <a:pPr algn="ctr" fontAlgn="base">
                <a:lnSpc>
                  <a:spcPct val="100000"/>
                </a:lnSpc>
              </a:pPr>
              <a:r>
                <a:rPr lang="en-GB" sz="1800" dirty="0"/>
                <a:t>mean distances of group centroids.</a:t>
              </a:r>
            </a:p>
          </p:txBody>
        </p: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E6CCB29A-6D4D-C342-8200-3D4F6B07C0E0}"/>
                </a:ext>
              </a:extLst>
            </p:cNvPr>
            <p:cNvSpPr/>
            <p:nvPr/>
          </p:nvSpPr>
          <p:spPr bwMode="auto">
            <a:xfrm>
              <a:off x="8414142" y="1958975"/>
              <a:ext cx="2790000" cy="4358302"/>
            </a:xfrm>
            <a:prstGeom prst="roundRect">
              <a:avLst>
                <a:gd name="adj" fmla="val 7478"/>
              </a:avLst>
            </a:prstGeom>
            <a:noFill/>
            <a:ln w="38100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GB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98FFA717-726D-514E-BC83-251FA23117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5579"/>
          <a:stretch/>
        </p:blipFill>
        <p:spPr>
          <a:xfrm>
            <a:off x="1374166" y="2878887"/>
            <a:ext cx="2013343" cy="34119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92F5F1E-C7C0-6243-9557-13C4B7818E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640" r="35487"/>
          <a:stretch/>
        </p:blipFill>
        <p:spPr>
          <a:xfrm>
            <a:off x="5127758" y="2878887"/>
            <a:ext cx="1922804" cy="341199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59797F4-B0B6-0447-859D-2191644DFA0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3853"/>
          <a:stretch/>
        </p:blipFill>
        <p:spPr>
          <a:xfrm>
            <a:off x="8752001" y="2878887"/>
            <a:ext cx="2114282" cy="3411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5651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800" dirty="0"/>
              <a:t>Hierarchical Clustering</a:t>
            </a:r>
            <a:br>
              <a:rPr lang="en-GB" sz="4800" b="1" dirty="0"/>
            </a:br>
            <a:r>
              <a:rPr lang="en-GB" sz="4400" b="0" dirty="0"/>
              <a:t>How to cluster?</a:t>
            </a:r>
            <a:endParaRPr lang="en-GB" sz="4800" b="0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25C8565-EA6B-4840-A5E7-A7B20D4ED4CA}"/>
              </a:ext>
            </a:extLst>
          </p:cNvPr>
          <p:cNvGrpSpPr/>
          <p:nvPr/>
        </p:nvGrpSpPr>
        <p:grpSpPr>
          <a:xfrm>
            <a:off x="985838" y="1958975"/>
            <a:ext cx="2790000" cy="4358302"/>
            <a:chOff x="985838" y="1958975"/>
            <a:chExt cx="2790000" cy="4358302"/>
          </a:xfrm>
        </p:grpSpPr>
        <p:sp>
          <p:nvSpPr>
            <p:cNvPr id="7" name="Rectangle 6"/>
            <p:cNvSpPr/>
            <p:nvPr/>
          </p:nvSpPr>
          <p:spPr>
            <a:xfrm>
              <a:off x="985838" y="1958975"/>
              <a:ext cx="2790000" cy="92333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anchor="ctr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GB" sz="1800" b="1" dirty="0"/>
                <a:t>Single linkage</a:t>
              </a:r>
            </a:p>
            <a:p>
              <a:pPr algn="ctr">
                <a:lnSpc>
                  <a:spcPct val="100000"/>
                </a:lnSpc>
              </a:pPr>
              <a:r>
                <a:rPr lang="en-GB" sz="1800" dirty="0"/>
                <a:t>the most different points.</a:t>
              </a:r>
            </a:p>
            <a:p>
              <a:pPr algn="ctr">
                <a:lnSpc>
                  <a:spcPct val="100000"/>
                </a:lnSpc>
              </a:pPr>
              <a:r>
                <a:rPr lang="en-GB" sz="1800" dirty="0"/>
                <a:t>[</a:t>
              </a:r>
              <a:r>
                <a:rPr lang="en-GB" sz="1800" b="1" dirty="0"/>
                <a:t>Furthest neighbours</a:t>
              </a:r>
              <a:r>
                <a:rPr lang="en-GB" sz="1800" dirty="0"/>
                <a:t>]</a:t>
              </a:r>
            </a:p>
          </p:txBody>
        </p:sp>
        <p:sp>
          <p:nvSpPr>
            <p:cNvPr id="3" name="Rounded Rectangle 2">
              <a:extLst>
                <a:ext uri="{FF2B5EF4-FFF2-40B4-BE49-F238E27FC236}">
                  <a16:creationId xmlns:a16="http://schemas.microsoft.com/office/drawing/2014/main" id="{4556535F-4489-2849-A946-2E2FBCFE289F}"/>
                </a:ext>
              </a:extLst>
            </p:cNvPr>
            <p:cNvSpPr/>
            <p:nvPr/>
          </p:nvSpPr>
          <p:spPr bwMode="auto">
            <a:xfrm>
              <a:off x="985838" y="1958975"/>
              <a:ext cx="2790000" cy="4358302"/>
            </a:xfrm>
            <a:prstGeom prst="roundRect">
              <a:avLst>
                <a:gd name="adj" fmla="val 7478"/>
              </a:avLst>
            </a:prstGeom>
            <a:noFill/>
            <a:ln w="38100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GB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83EFCEDF-E7CD-1B47-873C-C696FBF88985}"/>
              </a:ext>
            </a:extLst>
          </p:cNvPr>
          <p:cNvGrpSpPr/>
          <p:nvPr/>
        </p:nvGrpSpPr>
        <p:grpSpPr>
          <a:xfrm>
            <a:off x="4694160" y="1958975"/>
            <a:ext cx="2790000" cy="4358302"/>
            <a:chOff x="4694160" y="1958975"/>
            <a:chExt cx="2790000" cy="4358302"/>
          </a:xfrm>
        </p:grpSpPr>
        <p:sp>
          <p:nvSpPr>
            <p:cNvPr id="6" name="Rectangle 5"/>
            <p:cNvSpPr/>
            <p:nvPr/>
          </p:nvSpPr>
          <p:spPr>
            <a:xfrm>
              <a:off x="4694160" y="1959435"/>
              <a:ext cx="2790000" cy="92333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anchor="ctr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GB" sz="1800" b="1" dirty="0"/>
                <a:t>Complete linkage</a:t>
              </a:r>
            </a:p>
            <a:p>
              <a:pPr algn="ctr" fontAlgn="base">
                <a:lnSpc>
                  <a:spcPct val="100000"/>
                </a:lnSpc>
              </a:pPr>
              <a:r>
                <a:rPr lang="en-GB" sz="1800" dirty="0"/>
                <a:t>the closest points.</a:t>
              </a:r>
            </a:p>
            <a:p>
              <a:pPr algn="ctr">
                <a:lnSpc>
                  <a:spcPct val="100000"/>
                </a:lnSpc>
              </a:pPr>
              <a:r>
                <a:rPr lang="en-GB" sz="1800" dirty="0"/>
                <a:t>[</a:t>
              </a:r>
              <a:r>
                <a:rPr lang="en-GB" sz="1800" b="1" dirty="0"/>
                <a:t>Nearest neighbour</a:t>
              </a:r>
              <a:r>
                <a:rPr lang="en-GB" sz="1800" dirty="0"/>
                <a:t>]</a:t>
              </a:r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11575242-5673-BA4A-BCB1-70FD5FC5FBE4}"/>
                </a:ext>
              </a:extLst>
            </p:cNvPr>
            <p:cNvSpPr/>
            <p:nvPr/>
          </p:nvSpPr>
          <p:spPr bwMode="auto">
            <a:xfrm>
              <a:off x="4694160" y="1958975"/>
              <a:ext cx="2790000" cy="4358302"/>
            </a:xfrm>
            <a:prstGeom prst="roundRect">
              <a:avLst>
                <a:gd name="adj" fmla="val 7478"/>
              </a:avLst>
            </a:prstGeom>
            <a:noFill/>
            <a:ln w="38100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GB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EB306D49-B17E-9640-A3BE-64CAFCD34E75}"/>
              </a:ext>
            </a:extLst>
          </p:cNvPr>
          <p:cNvGrpSpPr/>
          <p:nvPr/>
        </p:nvGrpSpPr>
        <p:grpSpPr>
          <a:xfrm>
            <a:off x="8414142" y="1958975"/>
            <a:ext cx="2790000" cy="4358302"/>
            <a:chOff x="8414142" y="1958975"/>
            <a:chExt cx="2790000" cy="4358302"/>
          </a:xfrm>
        </p:grpSpPr>
        <p:sp>
          <p:nvSpPr>
            <p:cNvPr id="9" name="Rectangle 8"/>
            <p:cNvSpPr/>
            <p:nvPr/>
          </p:nvSpPr>
          <p:spPr>
            <a:xfrm>
              <a:off x="8414142" y="1958975"/>
              <a:ext cx="2790000" cy="92333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anchor="ctr">
              <a:spAutoFit/>
            </a:bodyPr>
            <a:lstStyle/>
            <a:p>
              <a:pPr algn="ctr" fontAlgn="base">
                <a:lnSpc>
                  <a:spcPct val="100000"/>
                </a:lnSpc>
              </a:pPr>
              <a:r>
                <a:rPr lang="en-GB" sz="1800" b="1" dirty="0"/>
                <a:t>Average linkage</a:t>
              </a:r>
            </a:p>
            <a:p>
              <a:pPr algn="ctr" fontAlgn="base">
                <a:lnSpc>
                  <a:spcPct val="100000"/>
                </a:lnSpc>
              </a:pPr>
              <a:r>
                <a:rPr lang="en-GB" sz="1800" dirty="0"/>
                <a:t>mean distances of group centroids.</a:t>
              </a:r>
            </a:p>
          </p:txBody>
        </p: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E6CCB29A-6D4D-C342-8200-3D4F6B07C0E0}"/>
                </a:ext>
              </a:extLst>
            </p:cNvPr>
            <p:cNvSpPr/>
            <p:nvPr/>
          </p:nvSpPr>
          <p:spPr bwMode="auto">
            <a:xfrm>
              <a:off x="8414142" y="1958975"/>
              <a:ext cx="2790000" cy="4358302"/>
            </a:xfrm>
            <a:prstGeom prst="roundRect">
              <a:avLst>
                <a:gd name="adj" fmla="val 7478"/>
              </a:avLst>
            </a:prstGeom>
            <a:noFill/>
            <a:ln w="38100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GB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98FFA717-726D-514E-BC83-251FA23117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5579"/>
          <a:stretch/>
        </p:blipFill>
        <p:spPr>
          <a:xfrm>
            <a:off x="1374166" y="2878887"/>
            <a:ext cx="2013343" cy="34119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92F5F1E-C7C0-6243-9557-13C4B7818E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640" r="35487"/>
          <a:stretch/>
        </p:blipFill>
        <p:spPr>
          <a:xfrm>
            <a:off x="5127758" y="2878887"/>
            <a:ext cx="1922804" cy="341199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59797F4-B0B6-0447-859D-2191644DFA0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3853"/>
          <a:stretch/>
        </p:blipFill>
        <p:spPr>
          <a:xfrm>
            <a:off x="8752001" y="2878887"/>
            <a:ext cx="2114282" cy="3411998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5E31B9B1-8210-834B-BA90-5CCF3AADBC60}"/>
              </a:ext>
            </a:extLst>
          </p:cNvPr>
          <p:cNvSpPr/>
          <p:nvPr/>
        </p:nvSpPr>
        <p:spPr bwMode="auto">
          <a:xfrm>
            <a:off x="660754" y="3382837"/>
            <a:ext cx="3440166" cy="2312825"/>
          </a:xfrm>
          <a:prstGeom prst="rect">
            <a:avLst/>
          </a:prstGeom>
          <a:solidFill>
            <a:schemeClr val="bg1">
              <a:lumMod val="85000"/>
            </a:schemeClr>
          </a:solidFill>
          <a:ln w="1778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0000"/>
              </a:lnSpc>
            </a:pPr>
            <a:r>
              <a:rPr lang="en-GB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VegData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&lt;-</a:t>
            </a:r>
            <a:r>
              <a:rPr lang="en-GB" sz="1400" dirty="0">
                <a:solidFill>
                  <a:srgbClr val="050074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 err="1">
                <a:solidFill>
                  <a:srgbClr val="060087"/>
                </a:solidFill>
                <a:latin typeface="Courier New" panose="02070309020205020404" pitchFamily="49" charset="0"/>
              </a:rPr>
              <a:t>decostand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(</a:t>
            </a:r>
            <a:r>
              <a:rPr lang="en-GB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varespec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,</a:t>
            </a:r>
            <a:r>
              <a:rPr lang="en-GB" sz="1400" dirty="0">
                <a:solidFill>
                  <a:srgbClr val="010A2E"/>
                </a:solidFill>
                <a:latin typeface="Courier New" panose="02070309020205020404" pitchFamily="49" charset="0"/>
              </a:rPr>
              <a:t> 	            </a:t>
            </a:r>
            <a:r>
              <a:rPr lang="en-GB" sz="1400" dirty="0">
                <a:solidFill>
                  <a:srgbClr val="9E0003"/>
                </a:solidFill>
                <a:latin typeface="Courier New" panose="02070309020205020404" pitchFamily="49" charset="0"/>
              </a:rPr>
              <a:t>"norm"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)</a:t>
            </a: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Dist.1 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&lt;-</a:t>
            </a:r>
            <a:r>
              <a:rPr lang="en-GB" sz="1400" dirty="0">
                <a:solidFill>
                  <a:srgbClr val="050074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 err="1">
                <a:solidFill>
                  <a:srgbClr val="060087"/>
                </a:solidFill>
                <a:latin typeface="Courier New" panose="02070309020205020404" pitchFamily="49" charset="0"/>
              </a:rPr>
              <a:t>vegdist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(</a:t>
            </a:r>
            <a:r>
              <a:rPr lang="en-GB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VegData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,</a:t>
            </a:r>
            <a:r>
              <a:rPr lang="en-GB" sz="1400" dirty="0">
                <a:solidFill>
                  <a:srgbClr val="050074"/>
                </a:solidFill>
                <a:latin typeface="Courier New" panose="02070309020205020404" pitchFamily="49" charset="0"/>
              </a:rPr>
              <a:t> </a:t>
            </a: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50074"/>
                </a:solidFill>
                <a:latin typeface="Courier New" panose="02070309020205020404" pitchFamily="49" charset="0"/>
              </a:rPr>
              <a:t>	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method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=</a:t>
            </a:r>
            <a:r>
              <a:rPr lang="en-GB" sz="1400" dirty="0">
                <a:solidFill>
                  <a:srgbClr val="9E0003"/>
                </a:solidFill>
                <a:latin typeface="Courier New" panose="02070309020205020404" pitchFamily="49" charset="0"/>
              </a:rPr>
              <a:t>"</a:t>
            </a:r>
            <a:r>
              <a:rPr lang="en-GB" sz="1400" dirty="0" err="1">
                <a:solidFill>
                  <a:srgbClr val="9E0003"/>
                </a:solidFill>
                <a:latin typeface="Courier New" panose="02070309020205020404" pitchFamily="49" charset="0"/>
              </a:rPr>
              <a:t>euclidean</a:t>
            </a:r>
            <a:r>
              <a:rPr lang="en-GB" sz="1400" dirty="0">
                <a:solidFill>
                  <a:srgbClr val="9E0003"/>
                </a:solidFill>
                <a:latin typeface="Courier New" panose="02070309020205020404" pitchFamily="49" charset="0"/>
              </a:rPr>
              <a:t>"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)</a:t>
            </a: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Hclus.1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&lt;- </a:t>
            </a:r>
            <a:r>
              <a:rPr lang="en-GB" sz="1400" dirty="0" err="1">
                <a:solidFill>
                  <a:srgbClr val="060087"/>
                </a:solidFill>
                <a:latin typeface="Courier New" panose="02070309020205020404" pitchFamily="49" charset="0"/>
              </a:rPr>
              <a:t>hclust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(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Dist.1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,</a:t>
            </a: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           method 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=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9E0003"/>
                </a:solidFill>
                <a:latin typeface="Courier New" panose="02070309020205020404" pitchFamily="49" charset="0"/>
              </a:rPr>
              <a:t>"single"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)</a:t>
            </a:r>
            <a:endParaRPr lang="en-GB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endParaRPr lang="en-GB" sz="1400" dirty="0">
              <a:solidFill>
                <a:srgbClr val="060087"/>
              </a:solidFill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plot(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Hclus.1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,</a:t>
            </a:r>
            <a:endParaRPr lang="en-GB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    main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=</a:t>
            </a:r>
            <a:r>
              <a:rPr lang="en-GB" sz="1400" dirty="0">
                <a:solidFill>
                  <a:srgbClr val="9E0003"/>
                </a:solidFill>
                <a:latin typeface="Courier New" panose="02070309020205020404" pitchFamily="49" charset="0"/>
              </a:rPr>
              <a:t>"normalized-</a:t>
            </a:r>
            <a:r>
              <a:rPr lang="en-GB" sz="1400" dirty="0" err="1">
                <a:solidFill>
                  <a:srgbClr val="9E0003"/>
                </a:solidFill>
                <a:latin typeface="Courier New" panose="02070309020205020404" pitchFamily="49" charset="0"/>
              </a:rPr>
              <a:t>euclidean</a:t>
            </a:r>
            <a:r>
              <a:rPr lang="en-GB" sz="1400" dirty="0">
                <a:solidFill>
                  <a:srgbClr val="9E0003"/>
                </a:solidFill>
                <a:latin typeface="Courier New" panose="02070309020205020404" pitchFamily="49" charset="0"/>
              </a:rPr>
              <a:t>\</a:t>
            </a:r>
            <a:r>
              <a:rPr lang="en-GB" sz="1400" dirty="0" err="1">
                <a:solidFill>
                  <a:srgbClr val="9E0003"/>
                </a:solidFill>
                <a:latin typeface="Courier New" panose="02070309020205020404" pitchFamily="49" charset="0"/>
              </a:rPr>
              <a:t>nSingle</a:t>
            </a:r>
            <a:r>
              <a:rPr lang="en-GB" sz="1400" dirty="0">
                <a:solidFill>
                  <a:srgbClr val="9E0003"/>
                </a:solidFill>
                <a:latin typeface="Courier New" panose="02070309020205020404" pitchFamily="49" charset="0"/>
              </a:rPr>
              <a:t> linkage"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)</a:t>
            </a:r>
            <a:endParaRPr lang="en-GB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AC7DB01-D7EE-2C45-86A2-A408D1DAC6FC}"/>
              </a:ext>
            </a:extLst>
          </p:cNvPr>
          <p:cNvSpPr/>
          <p:nvPr/>
        </p:nvSpPr>
        <p:spPr bwMode="auto">
          <a:xfrm>
            <a:off x="4374330" y="3382836"/>
            <a:ext cx="3440166" cy="2312825"/>
          </a:xfrm>
          <a:prstGeom prst="rect">
            <a:avLst/>
          </a:prstGeom>
          <a:solidFill>
            <a:schemeClr val="bg1">
              <a:lumMod val="85000"/>
            </a:schemeClr>
          </a:solidFill>
          <a:ln w="1778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0000"/>
              </a:lnSpc>
            </a:pPr>
            <a:r>
              <a:rPr lang="en-GB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VegData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&lt;-</a:t>
            </a:r>
            <a:r>
              <a:rPr lang="en-GB" sz="1400" dirty="0">
                <a:solidFill>
                  <a:srgbClr val="050074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 err="1">
                <a:solidFill>
                  <a:srgbClr val="060087"/>
                </a:solidFill>
                <a:latin typeface="Courier New" panose="02070309020205020404" pitchFamily="49" charset="0"/>
              </a:rPr>
              <a:t>decostand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(</a:t>
            </a:r>
            <a:r>
              <a:rPr lang="en-GB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varespec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,</a:t>
            </a:r>
            <a:r>
              <a:rPr lang="en-GB" sz="1400" dirty="0">
                <a:solidFill>
                  <a:srgbClr val="010A2E"/>
                </a:solidFill>
                <a:latin typeface="Courier New" panose="02070309020205020404" pitchFamily="49" charset="0"/>
              </a:rPr>
              <a:t> 	            </a:t>
            </a:r>
            <a:r>
              <a:rPr lang="en-GB" sz="1400" dirty="0">
                <a:solidFill>
                  <a:srgbClr val="9E0003"/>
                </a:solidFill>
                <a:latin typeface="Courier New" panose="02070309020205020404" pitchFamily="49" charset="0"/>
              </a:rPr>
              <a:t>"norm"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)</a:t>
            </a: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Dist.1 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&lt;-</a:t>
            </a:r>
            <a:r>
              <a:rPr lang="en-GB" sz="1400" dirty="0">
                <a:solidFill>
                  <a:srgbClr val="050074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 err="1">
                <a:solidFill>
                  <a:srgbClr val="060087"/>
                </a:solidFill>
                <a:latin typeface="Courier New" panose="02070309020205020404" pitchFamily="49" charset="0"/>
              </a:rPr>
              <a:t>vegdist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(</a:t>
            </a:r>
            <a:r>
              <a:rPr lang="en-GB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VegData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,</a:t>
            </a:r>
            <a:r>
              <a:rPr lang="en-GB" sz="1400" dirty="0">
                <a:solidFill>
                  <a:srgbClr val="050074"/>
                </a:solidFill>
                <a:latin typeface="Courier New" panose="02070309020205020404" pitchFamily="49" charset="0"/>
              </a:rPr>
              <a:t> </a:t>
            </a: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50074"/>
                </a:solidFill>
                <a:latin typeface="Courier New" panose="02070309020205020404" pitchFamily="49" charset="0"/>
              </a:rPr>
              <a:t>	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method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=</a:t>
            </a:r>
            <a:r>
              <a:rPr lang="en-GB" sz="1400" dirty="0">
                <a:solidFill>
                  <a:srgbClr val="9E0003"/>
                </a:solidFill>
                <a:latin typeface="Courier New" panose="02070309020205020404" pitchFamily="49" charset="0"/>
              </a:rPr>
              <a:t>"</a:t>
            </a:r>
            <a:r>
              <a:rPr lang="en-GB" sz="1400" dirty="0" err="1">
                <a:solidFill>
                  <a:srgbClr val="9E0003"/>
                </a:solidFill>
                <a:latin typeface="Courier New" panose="02070309020205020404" pitchFamily="49" charset="0"/>
              </a:rPr>
              <a:t>euclidean</a:t>
            </a:r>
            <a:r>
              <a:rPr lang="en-GB" sz="1400" dirty="0">
                <a:solidFill>
                  <a:srgbClr val="9E0003"/>
                </a:solidFill>
                <a:latin typeface="Courier New" panose="02070309020205020404" pitchFamily="49" charset="0"/>
              </a:rPr>
              <a:t>"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)</a:t>
            </a: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Hclus.1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&lt;- </a:t>
            </a:r>
            <a:r>
              <a:rPr lang="en-GB" sz="1400" dirty="0" err="1">
                <a:solidFill>
                  <a:srgbClr val="060087"/>
                </a:solidFill>
                <a:latin typeface="Courier New" panose="02070309020205020404" pitchFamily="49" charset="0"/>
              </a:rPr>
              <a:t>hclust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(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Dist.1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,</a:t>
            </a: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         method 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=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9E0003"/>
                </a:solidFill>
                <a:latin typeface="Courier New" panose="02070309020205020404" pitchFamily="49" charset="0"/>
              </a:rPr>
              <a:t>"complete"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)</a:t>
            </a:r>
            <a:endParaRPr lang="en-GB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endParaRPr lang="en-GB" sz="1400" dirty="0">
              <a:solidFill>
                <a:srgbClr val="060087"/>
              </a:solidFill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plot(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Hclus.1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,</a:t>
            </a:r>
            <a:endParaRPr lang="en-GB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    main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=</a:t>
            </a:r>
            <a:r>
              <a:rPr lang="en-GB" sz="1400" dirty="0">
                <a:solidFill>
                  <a:srgbClr val="9E0003"/>
                </a:solidFill>
                <a:latin typeface="Courier New" panose="02070309020205020404" pitchFamily="49" charset="0"/>
              </a:rPr>
              <a:t>"normalized-</a:t>
            </a:r>
            <a:r>
              <a:rPr lang="en-GB" sz="1400" dirty="0" err="1">
                <a:solidFill>
                  <a:srgbClr val="9E0003"/>
                </a:solidFill>
                <a:latin typeface="Courier New" panose="02070309020205020404" pitchFamily="49" charset="0"/>
              </a:rPr>
              <a:t>euclidean</a:t>
            </a:r>
            <a:r>
              <a:rPr lang="en-GB" sz="1400" dirty="0">
                <a:solidFill>
                  <a:srgbClr val="9E0003"/>
                </a:solidFill>
                <a:latin typeface="Courier New" panose="02070309020205020404" pitchFamily="49" charset="0"/>
              </a:rPr>
              <a:t>\</a:t>
            </a:r>
            <a:r>
              <a:rPr lang="en-GB" sz="1400" dirty="0" err="1">
                <a:solidFill>
                  <a:srgbClr val="9E0003"/>
                </a:solidFill>
                <a:latin typeface="Courier New" panose="02070309020205020404" pitchFamily="49" charset="0"/>
              </a:rPr>
              <a:t>nComplete</a:t>
            </a:r>
            <a:r>
              <a:rPr lang="en-GB" sz="1400" dirty="0">
                <a:solidFill>
                  <a:srgbClr val="9E0003"/>
                </a:solidFill>
                <a:latin typeface="Courier New" panose="02070309020205020404" pitchFamily="49" charset="0"/>
              </a:rPr>
              <a:t> linkage"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)</a:t>
            </a:r>
            <a:endParaRPr lang="en-GB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90D8811-2351-AB46-8D5F-C89FAFDE4A91}"/>
              </a:ext>
            </a:extLst>
          </p:cNvPr>
          <p:cNvSpPr/>
          <p:nvPr/>
        </p:nvSpPr>
        <p:spPr bwMode="auto">
          <a:xfrm>
            <a:off x="8089059" y="3382835"/>
            <a:ext cx="3440166" cy="2312825"/>
          </a:xfrm>
          <a:prstGeom prst="rect">
            <a:avLst/>
          </a:prstGeom>
          <a:solidFill>
            <a:schemeClr val="bg1">
              <a:lumMod val="85000"/>
            </a:schemeClr>
          </a:solidFill>
          <a:ln w="1778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0000"/>
              </a:lnSpc>
            </a:pPr>
            <a:r>
              <a:rPr lang="en-GB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VegData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&lt;-</a:t>
            </a:r>
            <a:r>
              <a:rPr lang="en-GB" sz="1400" dirty="0">
                <a:solidFill>
                  <a:srgbClr val="050074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 err="1">
                <a:solidFill>
                  <a:srgbClr val="060087"/>
                </a:solidFill>
                <a:latin typeface="Courier New" panose="02070309020205020404" pitchFamily="49" charset="0"/>
              </a:rPr>
              <a:t>decostand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(</a:t>
            </a:r>
            <a:r>
              <a:rPr lang="en-GB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varespec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,</a:t>
            </a:r>
            <a:r>
              <a:rPr lang="en-GB" sz="1400" dirty="0">
                <a:solidFill>
                  <a:srgbClr val="010A2E"/>
                </a:solidFill>
                <a:latin typeface="Courier New" panose="02070309020205020404" pitchFamily="49" charset="0"/>
              </a:rPr>
              <a:t> 	            </a:t>
            </a:r>
            <a:r>
              <a:rPr lang="en-GB" sz="1400" dirty="0">
                <a:solidFill>
                  <a:srgbClr val="9E0003"/>
                </a:solidFill>
                <a:latin typeface="Courier New" panose="02070309020205020404" pitchFamily="49" charset="0"/>
              </a:rPr>
              <a:t>"norm"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)</a:t>
            </a: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Dist.1 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&lt;-</a:t>
            </a:r>
            <a:r>
              <a:rPr lang="en-GB" sz="1400" dirty="0">
                <a:solidFill>
                  <a:srgbClr val="050074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 err="1">
                <a:solidFill>
                  <a:srgbClr val="060087"/>
                </a:solidFill>
                <a:latin typeface="Courier New" panose="02070309020205020404" pitchFamily="49" charset="0"/>
              </a:rPr>
              <a:t>vegdist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(</a:t>
            </a:r>
            <a:r>
              <a:rPr lang="en-GB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VegData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,</a:t>
            </a:r>
            <a:r>
              <a:rPr lang="en-GB" sz="1400" dirty="0">
                <a:solidFill>
                  <a:srgbClr val="050074"/>
                </a:solidFill>
                <a:latin typeface="Courier New" panose="02070309020205020404" pitchFamily="49" charset="0"/>
              </a:rPr>
              <a:t> </a:t>
            </a: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50074"/>
                </a:solidFill>
                <a:latin typeface="Courier New" panose="02070309020205020404" pitchFamily="49" charset="0"/>
              </a:rPr>
              <a:t>	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method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=</a:t>
            </a:r>
            <a:r>
              <a:rPr lang="en-GB" sz="1400" dirty="0">
                <a:solidFill>
                  <a:srgbClr val="9E0003"/>
                </a:solidFill>
                <a:latin typeface="Courier New" panose="02070309020205020404" pitchFamily="49" charset="0"/>
              </a:rPr>
              <a:t>"</a:t>
            </a:r>
            <a:r>
              <a:rPr lang="en-GB" sz="1400" dirty="0" err="1">
                <a:solidFill>
                  <a:srgbClr val="9E0003"/>
                </a:solidFill>
                <a:latin typeface="Courier New" panose="02070309020205020404" pitchFamily="49" charset="0"/>
              </a:rPr>
              <a:t>euclidean</a:t>
            </a:r>
            <a:r>
              <a:rPr lang="en-GB" sz="1400" dirty="0">
                <a:solidFill>
                  <a:srgbClr val="9E0003"/>
                </a:solidFill>
                <a:latin typeface="Courier New" panose="02070309020205020404" pitchFamily="49" charset="0"/>
              </a:rPr>
              <a:t>"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)</a:t>
            </a: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Hclus.1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&lt;- </a:t>
            </a:r>
            <a:r>
              <a:rPr lang="en-GB" sz="1400" dirty="0" err="1">
                <a:solidFill>
                  <a:srgbClr val="060087"/>
                </a:solidFill>
                <a:latin typeface="Courier New" panose="02070309020205020404" pitchFamily="49" charset="0"/>
              </a:rPr>
              <a:t>hclust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(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Dist.1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,</a:t>
            </a: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          method 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=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9E0003"/>
                </a:solidFill>
                <a:latin typeface="Courier New" panose="02070309020205020404" pitchFamily="49" charset="0"/>
              </a:rPr>
              <a:t>”Average"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)</a:t>
            </a:r>
            <a:endParaRPr lang="en-GB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endParaRPr lang="en-GB" sz="1400" dirty="0">
              <a:solidFill>
                <a:srgbClr val="060087"/>
              </a:solidFill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plot(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Hclus.1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,</a:t>
            </a:r>
            <a:endParaRPr lang="en-GB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    main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=</a:t>
            </a:r>
            <a:r>
              <a:rPr lang="en-GB" sz="1400" dirty="0">
                <a:solidFill>
                  <a:srgbClr val="9E0003"/>
                </a:solidFill>
                <a:latin typeface="Courier New" panose="02070309020205020404" pitchFamily="49" charset="0"/>
              </a:rPr>
              <a:t>"normalized-</a:t>
            </a:r>
            <a:r>
              <a:rPr lang="en-GB" sz="1400" dirty="0" err="1">
                <a:solidFill>
                  <a:srgbClr val="9E0003"/>
                </a:solidFill>
                <a:latin typeface="Courier New" panose="02070309020205020404" pitchFamily="49" charset="0"/>
              </a:rPr>
              <a:t>euclidean</a:t>
            </a:r>
            <a:r>
              <a:rPr lang="en-GB" sz="1400" dirty="0">
                <a:solidFill>
                  <a:srgbClr val="9E0003"/>
                </a:solidFill>
                <a:latin typeface="Courier New" panose="02070309020205020404" pitchFamily="49" charset="0"/>
              </a:rPr>
              <a:t>\</a:t>
            </a:r>
            <a:r>
              <a:rPr lang="en-GB" sz="1400" dirty="0" err="1">
                <a:solidFill>
                  <a:srgbClr val="9E0003"/>
                </a:solidFill>
                <a:latin typeface="Courier New" panose="02070309020205020404" pitchFamily="49" charset="0"/>
              </a:rPr>
              <a:t>nAverage</a:t>
            </a:r>
            <a:r>
              <a:rPr lang="en-GB" sz="1400" dirty="0">
                <a:solidFill>
                  <a:srgbClr val="9E0003"/>
                </a:solidFill>
                <a:latin typeface="Courier New" panose="02070309020205020404" pitchFamily="49" charset="0"/>
              </a:rPr>
              <a:t>"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)</a:t>
            </a:r>
            <a:endParaRPr lang="en-GB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97725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800" dirty="0"/>
              <a:t>Agglomerative Clustering</a:t>
            </a:r>
            <a:br>
              <a:rPr lang="en-GB" sz="4800" dirty="0"/>
            </a:br>
            <a:r>
              <a:rPr lang="en-GB" sz="4400" b="0" dirty="0"/>
              <a:t>Single Linkage </a:t>
            </a:r>
            <a:endParaRPr lang="en-GB" sz="4800" b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5838" y="1958975"/>
            <a:ext cx="5108574" cy="4377278"/>
          </a:xfrm>
        </p:spPr>
        <p:txBody>
          <a:bodyPr>
            <a:normAutofit/>
          </a:bodyPr>
          <a:lstStyle/>
          <a:p>
            <a:r>
              <a:rPr lang="en-GB" sz="2400" b="1" dirty="0"/>
              <a:t>Single Linkage</a:t>
            </a:r>
            <a:r>
              <a:rPr lang="en-GB" sz="2400" dirty="0"/>
              <a:t>: individual observations are joined based on the shortest pairwise dissimilarities (=grater similarities).</a:t>
            </a:r>
          </a:p>
          <a:p>
            <a:pPr lvl="1" fontAlgn="base"/>
            <a:r>
              <a:rPr lang="en-GB" sz="2400" b="1" dirty="0"/>
              <a:t>Good</a:t>
            </a:r>
            <a:r>
              <a:rPr lang="en-GB" sz="2400" dirty="0"/>
              <a:t> to find gradients.</a:t>
            </a:r>
          </a:p>
          <a:p>
            <a:pPr lvl="1" fontAlgn="base"/>
            <a:r>
              <a:rPr lang="en-GB" sz="2400" b="1" dirty="0"/>
              <a:t>Bad</a:t>
            </a:r>
            <a:r>
              <a:rPr lang="en-GB" sz="2400" dirty="0"/>
              <a:t> to see partitions.</a:t>
            </a:r>
          </a:p>
          <a:p>
            <a:pPr lvl="1" fontAlgn="base"/>
            <a:r>
              <a:rPr lang="en-GB" sz="2400" dirty="0"/>
              <a:t>Related to Minimum Spanning Tree: the shortest route that joins all points together.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2FD8C13-378A-5F4B-B9A5-20835E997E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247"/>
          <a:stretch/>
        </p:blipFill>
        <p:spPr bwMode="auto">
          <a:xfrm>
            <a:off x="6625614" y="4528913"/>
            <a:ext cx="4268396" cy="800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5907B9E-45A3-8D4E-B06D-57C16B6E2CB8}"/>
              </a:ext>
            </a:extLst>
          </p:cNvPr>
          <p:cNvSpPr txBox="1"/>
          <p:nvPr/>
        </p:nvSpPr>
        <p:spPr>
          <a:xfrm>
            <a:off x="6872130" y="5128336"/>
            <a:ext cx="3604448" cy="70173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GB" sz="1600" dirty="0">
                <a:latin typeface="+mn-lt"/>
              </a:rPr>
              <a:t>Distance between two clusters is defined as the shortest distance between two points in each cluster.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B40DD4AD-DD1D-4E4C-8508-255D16D82F05}"/>
              </a:ext>
            </a:extLst>
          </p:cNvPr>
          <p:cNvGrpSpPr>
            <a:grpSpLocks noChangeAspect="1"/>
          </p:cNvGrpSpPr>
          <p:nvPr/>
        </p:nvGrpSpPr>
        <p:grpSpPr>
          <a:xfrm>
            <a:off x="6872130" y="1331446"/>
            <a:ext cx="4043252" cy="2880000"/>
            <a:chOff x="9903439" y="1549895"/>
            <a:chExt cx="2564677" cy="1826814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8D89576E-0439-594C-AA33-266FDF49EDE6}"/>
                </a:ext>
              </a:extLst>
            </p:cNvPr>
            <p:cNvSpPr/>
            <p:nvPr/>
          </p:nvSpPr>
          <p:spPr bwMode="auto">
            <a:xfrm rot="865400">
              <a:off x="9903439" y="1549895"/>
              <a:ext cx="950623" cy="1826814"/>
            </a:xfrm>
            <a:prstGeom prst="ellipse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GB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ADF07814-D380-944E-93EA-304D1F1C7938}"/>
                </a:ext>
              </a:extLst>
            </p:cNvPr>
            <p:cNvSpPr/>
            <p:nvPr/>
          </p:nvSpPr>
          <p:spPr bwMode="auto">
            <a:xfrm>
              <a:off x="11543537" y="1887881"/>
              <a:ext cx="924579" cy="1441382"/>
            </a:xfrm>
            <a:prstGeom prst="ellipse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GB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FA58D240-F2CC-5A42-85F2-CD638EC2031C}"/>
                </a:ext>
              </a:extLst>
            </p:cNvPr>
            <p:cNvCxnSpPr>
              <a:cxnSpLocks/>
              <a:stCxn id="64" idx="6"/>
              <a:endCxn id="70" idx="2"/>
            </p:cNvCxnSpPr>
            <p:nvPr/>
          </p:nvCxnSpPr>
          <p:spPr bwMode="auto">
            <a:xfrm flipV="1">
              <a:off x="10718437" y="2705473"/>
              <a:ext cx="853849" cy="57534"/>
            </a:xfrm>
            <a:prstGeom prst="straightConnector1">
              <a:avLst/>
            </a:prstGeom>
            <a:solidFill>
              <a:schemeClr val="accent2"/>
            </a:solidFill>
            <a:ln w="1778" cap="flat" cmpd="sng" algn="ctr">
              <a:solidFill>
                <a:schemeClr val="tx1"/>
              </a:solidFill>
              <a:prstDash val="solid"/>
              <a:round/>
              <a:headEnd type="triangle"/>
              <a:tailEnd type="triangle"/>
            </a:ln>
            <a:effectLst/>
          </p:spPr>
        </p:cxn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252D9983-59A6-9B41-8ED4-B48CCBAA3987}"/>
                </a:ext>
              </a:extLst>
            </p:cNvPr>
            <p:cNvSpPr/>
            <p:nvPr/>
          </p:nvSpPr>
          <p:spPr bwMode="auto">
            <a:xfrm>
              <a:off x="10289407" y="1815881"/>
              <a:ext cx="144000" cy="144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778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GB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CE457B2D-A30B-9846-9A64-178490F9E791}"/>
                </a:ext>
              </a:extLst>
            </p:cNvPr>
            <p:cNvSpPr/>
            <p:nvPr/>
          </p:nvSpPr>
          <p:spPr bwMode="auto">
            <a:xfrm>
              <a:off x="10602197" y="1958975"/>
              <a:ext cx="144000" cy="144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778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GB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0B99876F-5E83-7442-B8AD-B7E1E89A60DD}"/>
                </a:ext>
              </a:extLst>
            </p:cNvPr>
            <p:cNvSpPr/>
            <p:nvPr/>
          </p:nvSpPr>
          <p:spPr bwMode="auto">
            <a:xfrm>
              <a:off x="10301802" y="2104529"/>
              <a:ext cx="144000" cy="144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778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GB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DA6A31E8-9031-C241-BC16-2228BC940038}"/>
                </a:ext>
              </a:extLst>
            </p:cNvPr>
            <p:cNvSpPr/>
            <p:nvPr/>
          </p:nvSpPr>
          <p:spPr bwMode="auto">
            <a:xfrm>
              <a:off x="10530197" y="2316413"/>
              <a:ext cx="144000" cy="144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778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GB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AD12877E-57F7-5649-8AE0-D88F67A2215B}"/>
                </a:ext>
              </a:extLst>
            </p:cNvPr>
            <p:cNvSpPr/>
            <p:nvPr/>
          </p:nvSpPr>
          <p:spPr bwMode="auto">
            <a:xfrm>
              <a:off x="10360998" y="2517603"/>
              <a:ext cx="144000" cy="144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778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GB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CD060B88-D04A-AF44-8EED-1ECF2EB8508F}"/>
                </a:ext>
              </a:extLst>
            </p:cNvPr>
            <p:cNvSpPr/>
            <p:nvPr/>
          </p:nvSpPr>
          <p:spPr bwMode="auto">
            <a:xfrm>
              <a:off x="10089887" y="2561473"/>
              <a:ext cx="144000" cy="144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778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GB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63A183DE-978C-1346-8824-F994272DDB9F}"/>
                </a:ext>
              </a:extLst>
            </p:cNvPr>
            <p:cNvSpPr/>
            <p:nvPr/>
          </p:nvSpPr>
          <p:spPr bwMode="auto">
            <a:xfrm>
              <a:off x="10574437" y="2691007"/>
              <a:ext cx="144000" cy="144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778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GB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D54192DE-1090-C745-8046-C0B39A22D821}"/>
                </a:ext>
              </a:extLst>
            </p:cNvPr>
            <p:cNvSpPr/>
            <p:nvPr/>
          </p:nvSpPr>
          <p:spPr bwMode="auto">
            <a:xfrm>
              <a:off x="9985692" y="2877096"/>
              <a:ext cx="144000" cy="144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778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GB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02655D30-A4A1-E449-9D2B-26DFD9C7E3EB}"/>
                </a:ext>
              </a:extLst>
            </p:cNvPr>
            <p:cNvSpPr/>
            <p:nvPr/>
          </p:nvSpPr>
          <p:spPr bwMode="auto">
            <a:xfrm>
              <a:off x="11872913" y="1958975"/>
              <a:ext cx="144000" cy="144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778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GB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871DE6B7-8930-2648-AF78-A2D50342D56E}"/>
                </a:ext>
              </a:extLst>
            </p:cNvPr>
            <p:cNvSpPr/>
            <p:nvPr/>
          </p:nvSpPr>
          <p:spPr bwMode="auto">
            <a:xfrm>
              <a:off x="11968356" y="2316413"/>
              <a:ext cx="144000" cy="144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778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GB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92F1AB20-3753-974C-A424-84EDBE231FD6}"/>
                </a:ext>
              </a:extLst>
            </p:cNvPr>
            <p:cNvSpPr/>
            <p:nvPr/>
          </p:nvSpPr>
          <p:spPr bwMode="auto">
            <a:xfrm>
              <a:off x="11727342" y="2394379"/>
              <a:ext cx="144000" cy="144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778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GB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41C0409C-ABDD-CA4F-912D-9350BBFE5184}"/>
                </a:ext>
              </a:extLst>
            </p:cNvPr>
            <p:cNvSpPr/>
            <p:nvPr/>
          </p:nvSpPr>
          <p:spPr bwMode="auto">
            <a:xfrm>
              <a:off x="12016874" y="2680271"/>
              <a:ext cx="144000" cy="144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778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GB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D4A53A3B-6254-0E42-9245-F16A3D1CDB8C}"/>
                </a:ext>
              </a:extLst>
            </p:cNvPr>
            <p:cNvSpPr/>
            <p:nvPr/>
          </p:nvSpPr>
          <p:spPr bwMode="auto">
            <a:xfrm>
              <a:off x="11572286" y="2633473"/>
              <a:ext cx="144000" cy="144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778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95000"/>
                </a:lnSpc>
              </a:pPr>
              <a:endParaRPr lang="en-GB" sz="1600" dirty="0" err="1">
                <a:solidFill>
                  <a:schemeClr val="bg1"/>
                </a:solidFill>
              </a:endParaRP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B345AFE4-BA9A-8E4B-AF75-48208A6A32D2}"/>
                </a:ext>
              </a:extLst>
            </p:cNvPr>
            <p:cNvSpPr/>
            <p:nvPr/>
          </p:nvSpPr>
          <p:spPr bwMode="auto">
            <a:xfrm>
              <a:off x="11799342" y="2998326"/>
              <a:ext cx="144000" cy="144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778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GB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EC6B6BF3-E8E2-4846-943D-7A32CDD9D114}"/>
                </a:ext>
              </a:extLst>
            </p:cNvPr>
            <p:cNvSpPr/>
            <p:nvPr/>
          </p:nvSpPr>
          <p:spPr bwMode="auto">
            <a:xfrm>
              <a:off x="12220816" y="2777473"/>
              <a:ext cx="144000" cy="144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778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GB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508802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>
            <a:extLst>
              <a:ext uri="{FF2B5EF4-FFF2-40B4-BE49-F238E27FC236}">
                <a16:creationId xmlns:a16="http://schemas.microsoft.com/office/drawing/2014/main" id="{4474E303-2614-BB43-A90D-CCC29414CF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477"/>
          <a:stretch/>
        </p:blipFill>
        <p:spPr bwMode="auto">
          <a:xfrm>
            <a:off x="6319439" y="4408907"/>
            <a:ext cx="4157139" cy="920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800" dirty="0"/>
              <a:t>Agglomerative Clustering</a:t>
            </a:r>
            <a:br>
              <a:rPr lang="en-GB" sz="4800" dirty="0"/>
            </a:br>
            <a:r>
              <a:rPr lang="en-GB" sz="4400" b="0" dirty="0"/>
              <a:t>Complete Linkage </a:t>
            </a:r>
            <a:endParaRPr lang="en-GB" sz="4800" b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5838" y="1927804"/>
            <a:ext cx="5108574" cy="4408449"/>
          </a:xfrm>
        </p:spPr>
        <p:txBody>
          <a:bodyPr>
            <a:normAutofit/>
          </a:bodyPr>
          <a:lstStyle/>
          <a:p>
            <a:r>
              <a:rPr lang="en-GB" sz="2400" b="1" dirty="0"/>
              <a:t>Complete Linkage: </a:t>
            </a:r>
            <a:r>
              <a:rPr lang="en-GB" sz="2400" dirty="0"/>
              <a:t>individual observations are joined based on the dissimilarity between the furthest object in a group</a:t>
            </a:r>
          </a:p>
          <a:p>
            <a:pPr lvl="1"/>
            <a:r>
              <a:rPr lang="en-GB" sz="2400" dirty="0"/>
              <a:t>Makes compact clusters by minimising the </a:t>
            </a:r>
            <a:r>
              <a:rPr lang="en-GB" sz="2400" b="1" dirty="0"/>
              <a:t>diameter</a:t>
            </a:r>
            <a:r>
              <a:rPr lang="en-GB" sz="2400" dirty="0"/>
              <a:t> of groups, or the longest possible distance within a cluster.</a:t>
            </a:r>
          </a:p>
          <a:p>
            <a:pPr lvl="1"/>
            <a:r>
              <a:rPr lang="en-GB" sz="2400" dirty="0"/>
              <a:t>Groups do not grow heterogeneous, but remain small and compact.</a:t>
            </a:r>
          </a:p>
          <a:p>
            <a:pPr lvl="1"/>
            <a:endParaRPr lang="en-GB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907B9E-45A3-8D4E-B06D-57C16B6E2CB8}"/>
              </a:ext>
            </a:extLst>
          </p:cNvPr>
          <p:cNvSpPr txBox="1"/>
          <p:nvPr/>
        </p:nvSpPr>
        <p:spPr>
          <a:xfrm>
            <a:off x="6872130" y="5128336"/>
            <a:ext cx="3604448" cy="70173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GB" sz="1600" dirty="0">
                <a:latin typeface="+mn-lt"/>
              </a:rPr>
              <a:t>Distance between two clusters is defined as longest distance between two points in each cluster.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6A8C619-56A4-454C-B0AD-97D9766660E0}"/>
              </a:ext>
            </a:extLst>
          </p:cNvPr>
          <p:cNvGrpSpPr>
            <a:grpSpLocks noChangeAspect="1"/>
          </p:cNvGrpSpPr>
          <p:nvPr/>
        </p:nvGrpSpPr>
        <p:grpSpPr>
          <a:xfrm>
            <a:off x="6872130" y="1330823"/>
            <a:ext cx="4043252" cy="2880000"/>
            <a:chOff x="9903439" y="1549895"/>
            <a:chExt cx="2564677" cy="1826814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2C19E0D7-52B6-1A47-9F72-EE2D3600AD9E}"/>
                </a:ext>
              </a:extLst>
            </p:cNvPr>
            <p:cNvSpPr/>
            <p:nvPr/>
          </p:nvSpPr>
          <p:spPr bwMode="auto">
            <a:xfrm rot="865400">
              <a:off x="9903439" y="1549895"/>
              <a:ext cx="950623" cy="1826814"/>
            </a:xfrm>
            <a:prstGeom prst="ellipse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GB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44F3C61-717A-CF4A-8722-6284BCA12855}"/>
                </a:ext>
              </a:extLst>
            </p:cNvPr>
            <p:cNvSpPr/>
            <p:nvPr/>
          </p:nvSpPr>
          <p:spPr bwMode="auto">
            <a:xfrm>
              <a:off x="11543537" y="1887881"/>
              <a:ext cx="924579" cy="1441382"/>
            </a:xfrm>
            <a:prstGeom prst="ellipse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GB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B079B522-2639-BC49-97A1-7202FE0F57AD}"/>
                </a:ext>
              </a:extLst>
            </p:cNvPr>
            <p:cNvCxnSpPr>
              <a:cxnSpLocks/>
              <a:stCxn id="28" idx="6"/>
              <a:endCxn id="35" idx="2"/>
            </p:cNvCxnSpPr>
            <p:nvPr/>
          </p:nvCxnSpPr>
          <p:spPr bwMode="auto">
            <a:xfrm flipV="1">
              <a:off x="10129692" y="2849473"/>
              <a:ext cx="2091124" cy="99623"/>
            </a:xfrm>
            <a:prstGeom prst="straightConnector1">
              <a:avLst/>
            </a:prstGeom>
            <a:solidFill>
              <a:schemeClr val="accent2"/>
            </a:solidFill>
            <a:ln w="1778" cap="flat" cmpd="sng" algn="ctr">
              <a:solidFill>
                <a:schemeClr val="tx1"/>
              </a:solidFill>
              <a:prstDash val="solid"/>
              <a:round/>
              <a:headEnd type="triangle"/>
              <a:tailEnd type="triangle"/>
            </a:ln>
            <a:effectLst/>
          </p:spPr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E1E2CE7F-75ED-6343-84C1-27BF80DC5127}"/>
                </a:ext>
              </a:extLst>
            </p:cNvPr>
            <p:cNvSpPr/>
            <p:nvPr/>
          </p:nvSpPr>
          <p:spPr bwMode="auto">
            <a:xfrm>
              <a:off x="10289407" y="1815881"/>
              <a:ext cx="144000" cy="144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778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GB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640303A6-4417-9642-94D5-EB7B947E54E2}"/>
                </a:ext>
              </a:extLst>
            </p:cNvPr>
            <p:cNvSpPr/>
            <p:nvPr/>
          </p:nvSpPr>
          <p:spPr bwMode="auto">
            <a:xfrm>
              <a:off x="10602197" y="1958975"/>
              <a:ext cx="144000" cy="144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778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GB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025DADAB-C76D-C04A-94FA-6F352E0FE99F}"/>
                </a:ext>
              </a:extLst>
            </p:cNvPr>
            <p:cNvSpPr/>
            <p:nvPr/>
          </p:nvSpPr>
          <p:spPr bwMode="auto">
            <a:xfrm>
              <a:off x="10301802" y="2104529"/>
              <a:ext cx="144000" cy="144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778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GB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8B7776BD-55B8-0940-B058-97D1D0A6AAB8}"/>
                </a:ext>
              </a:extLst>
            </p:cNvPr>
            <p:cNvSpPr/>
            <p:nvPr/>
          </p:nvSpPr>
          <p:spPr bwMode="auto">
            <a:xfrm>
              <a:off x="10530197" y="2316413"/>
              <a:ext cx="144000" cy="144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778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GB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57FE1322-8371-254F-B6F7-7E736CF9EA3B}"/>
                </a:ext>
              </a:extLst>
            </p:cNvPr>
            <p:cNvSpPr/>
            <p:nvPr/>
          </p:nvSpPr>
          <p:spPr bwMode="auto">
            <a:xfrm>
              <a:off x="10360998" y="2517603"/>
              <a:ext cx="144000" cy="144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778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GB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388F09A1-D35A-6741-BC53-CD4F560BCE97}"/>
                </a:ext>
              </a:extLst>
            </p:cNvPr>
            <p:cNvSpPr/>
            <p:nvPr/>
          </p:nvSpPr>
          <p:spPr bwMode="auto">
            <a:xfrm>
              <a:off x="10089887" y="2561473"/>
              <a:ext cx="144000" cy="144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778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GB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785469EF-306A-3B40-B288-03526337CB91}"/>
                </a:ext>
              </a:extLst>
            </p:cNvPr>
            <p:cNvSpPr/>
            <p:nvPr/>
          </p:nvSpPr>
          <p:spPr bwMode="auto">
            <a:xfrm>
              <a:off x="10574437" y="2691007"/>
              <a:ext cx="144000" cy="144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778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GB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FCC36BD7-997E-A743-98BF-F40FF175D254}"/>
                </a:ext>
              </a:extLst>
            </p:cNvPr>
            <p:cNvSpPr/>
            <p:nvPr/>
          </p:nvSpPr>
          <p:spPr bwMode="auto">
            <a:xfrm>
              <a:off x="9985692" y="2877096"/>
              <a:ext cx="144000" cy="144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778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GB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FAE4020E-90DD-1B41-806A-8699F0507766}"/>
                </a:ext>
              </a:extLst>
            </p:cNvPr>
            <p:cNvSpPr/>
            <p:nvPr/>
          </p:nvSpPr>
          <p:spPr bwMode="auto">
            <a:xfrm>
              <a:off x="11872913" y="1958975"/>
              <a:ext cx="144000" cy="144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778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GB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2CCC2BD7-2422-A64F-BEB3-ADD4CE22885A}"/>
                </a:ext>
              </a:extLst>
            </p:cNvPr>
            <p:cNvSpPr/>
            <p:nvPr/>
          </p:nvSpPr>
          <p:spPr bwMode="auto">
            <a:xfrm>
              <a:off x="11968356" y="2316413"/>
              <a:ext cx="144000" cy="144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778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GB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25238BD-9699-7140-807D-6ACF4DB0B914}"/>
                </a:ext>
              </a:extLst>
            </p:cNvPr>
            <p:cNvSpPr/>
            <p:nvPr/>
          </p:nvSpPr>
          <p:spPr bwMode="auto">
            <a:xfrm>
              <a:off x="11727342" y="2394379"/>
              <a:ext cx="144000" cy="144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778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GB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46E871C8-51BA-3D4E-9F4D-517B6C736984}"/>
                </a:ext>
              </a:extLst>
            </p:cNvPr>
            <p:cNvSpPr/>
            <p:nvPr/>
          </p:nvSpPr>
          <p:spPr bwMode="auto">
            <a:xfrm>
              <a:off x="12016874" y="2680271"/>
              <a:ext cx="144000" cy="144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778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GB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FFECF03B-55AE-6749-80DF-419B5EA4AEA3}"/>
                </a:ext>
              </a:extLst>
            </p:cNvPr>
            <p:cNvSpPr/>
            <p:nvPr/>
          </p:nvSpPr>
          <p:spPr bwMode="auto">
            <a:xfrm>
              <a:off x="11572286" y="2633473"/>
              <a:ext cx="144000" cy="144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778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95000"/>
                </a:lnSpc>
              </a:pPr>
              <a:endParaRPr lang="en-GB" sz="1600" dirty="0" err="1">
                <a:solidFill>
                  <a:schemeClr val="bg1"/>
                </a:solidFill>
              </a:endParaRP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2449407-6988-5A41-B777-2EFFE3D54574}"/>
                </a:ext>
              </a:extLst>
            </p:cNvPr>
            <p:cNvSpPr/>
            <p:nvPr/>
          </p:nvSpPr>
          <p:spPr bwMode="auto">
            <a:xfrm>
              <a:off x="11799342" y="2998326"/>
              <a:ext cx="144000" cy="144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778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GB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F62A2C25-82A7-5E4D-9754-E5BAB3298D05}"/>
                </a:ext>
              </a:extLst>
            </p:cNvPr>
            <p:cNvSpPr/>
            <p:nvPr/>
          </p:nvSpPr>
          <p:spPr bwMode="auto">
            <a:xfrm>
              <a:off x="12220816" y="2777473"/>
              <a:ext cx="144000" cy="144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778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GB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634433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>
            <a:extLst>
              <a:ext uri="{FF2B5EF4-FFF2-40B4-BE49-F238E27FC236}">
                <a16:creationId xmlns:a16="http://schemas.microsoft.com/office/drawing/2014/main" id="{60C9159A-0BC7-814E-A8D9-7633394B09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455"/>
          <a:stretch/>
        </p:blipFill>
        <p:spPr bwMode="auto">
          <a:xfrm>
            <a:off x="6981090" y="4038485"/>
            <a:ext cx="4221897" cy="1049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913" y="149115"/>
            <a:ext cx="11557000" cy="1309328"/>
          </a:xfrm>
        </p:spPr>
        <p:txBody>
          <a:bodyPr>
            <a:normAutofit/>
          </a:bodyPr>
          <a:lstStyle/>
          <a:p>
            <a:r>
              <a:rPr lang="en-GB" sz="4800" dirty="0"/>
              <a:t>Agglomerative Clustering</a:t>
            </a:r>
            <a:br>
              <a:rPr lang="en-GB" sz="4800" dirty="0"/>
            </a:br>
            <a:r>
              <a:rPr lang="en-GB" sz="4400" b="0" dirty="0"/>
              <a:t>Average Linkage </a:t>
            </a:r>
            <a:endParaRPr lang="en-GB" sz="4800" b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5838" y="1927804"/>
            <a:ext cx="5108574" cy="4408449"/>
          </a:xfrm>
        </p:spPr>
        <p:txBody>
          <a:bodyPr>
            <a:normAutofit/>
          </a:bodyPr>
          <a:lstStyle/>
          <a:p>
            <a:r>
              <a:rPr lang="en-GB" sz="2400" b="1" dirty="0"/>
              <a:t>Average Linkage</a:t>
            </a:r>
            <a:r>
              <a:rPr lang="en-GB" sz="2400" dirty="0"/>
              <a:t> is a compromise between the simple and complete linkage approaches.</a:t>
            </a:r>
          </a:p>
          <a:p>
            <a:pPr marL="774900" lvl="1" indent="-342900"/>
            <a:r>
              <a:rPr lang="en-GB" sz="2400" dirty="0"/>
              <a:t>There are four methods differing on how the position between groups is defined.</a:t>
            </a:r>
          </a:p>
          <a:p>
            <a:pPr marL="774900" lvl="1" indent="-342900"/>
            <a:r>
              <a:rPr lang="en-GB" sz="2400" dirty="0"/>
              <a:t>UPGMA [best known] </a:t>
            </a:r>
            <a:r>
              <a:rPr lang="en-GB" sz="2400" dirty="0">
                <a:sym typeface="Wingdings" pitchFamily="2" charset="2"/>
              </a:rPr>
              <a:t> joining is at the </a:t>
            </a:r>
            <a:r>
              <a:rPr lang="en-GB" sz="2400" dirty="0"/>
              <a:t>mean of the dissimilarities to all members of the group.</a:t>
            </a:r>
          </a:p>
          <a:p>
            <a:endParaRPr lang="en-GB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907B9E-45A3-8D4E-B06D-57C16B6E2CB8}"/>
              </a:ext>
            </a:extLst>
          </p:cNvPr>
          <p:cNvSpPr txBox="1"/>
          <p:nvPr/>
        </p:nvSpPr>
        <p:spPr>
          <a:xfrm>
            <a:off x="6981090" y="5011381"/>
            <a:ext cx="4225072" cy="93564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GB" sz="1600" dirty="0">
                <a:latin typeface="+mn-lt"/>
              </a:rPr>
              <a:t>Distance between two clusters is defined as the average distance between each point in one cluster to every point in the other cluster Or the position of the centroids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274B28-53A4-6347-A076-DC28244D9839}"/>
              </a:ext>
            </a:extLst>
          </p:cNvPr>
          <p:cNvSpPr txBox="1"/>
          <p:nvPr/>
        </p:nvSpPr>
        <p:spPr>
          <a:xfrm>
            <a:off x="2152996" y="5419898"/>
            <a:ext cx="65" cy="23391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endParaRPr lang="en-GB" sz="1600" dirty="0">
              <a:latin typeface="+mn-lt"/>
            </a:endParaRP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5E8CD11F-2E94-8E42-8F2C-5022739D1450}"/>
              </a:ext>
            </a:extLst>
          </p:cNvPr>
          <p:cNvGrpSpPr>
            <a:grpSpLocks noChangeAspect="1"/>
          </p:cNvGrpSpPr>
          <p:nvPr/>
        </p:nvGrpSpPr>
        <p:grpSpPr>
          <a:xfrm>
            <a:off x="6883979" y="1332585"/>
            <a:ext cx="4043252" cy="2880000"/>
            <a:chOff x="9903439" y="1549895"/>
            <a:chExt cx="2564677" cy="1826814"/>
          </a:xfrm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D14A2100-54F7-DB46-B1EF-41AA0E7BD897}"/>
                </a:ext>
              </a:extLst>
            </p:cNvPr>
            <p:cNvSpPr/>
            <p:nvPr/>
          </p:nvSpPr>
          <p:spPr bwMode="auto">
            <a:xfrm rot="865400">
              <a:off x="9903439" y="1549895"/>
              <a:ext cx="950623" cy="1826814"/>
            </a:xfrm>
            <a:prstGeom prst="ellipse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GB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8EC1125F-12AD-024A-9E0C-83999847E3C7}"/>
                </a:ext>
              </a:extLst>
            </p:cNvPr>
            <p:cNvSpPr/>
            <p:nvPr/>
          </p:nvSpPr>
          <p:spPr bwMode="auto">
            <a:xfrm>
              <a:off x="11543537" y="1887881"/>
              <a:ext cx="924579" cy="1441382"/>
            </a:xfrm>
            <a:prstGeom prst="ellipse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GB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6D875DB5-0521-D542-9E36-8E698CE55B4B}"/>
                </a:ext>
              </a:extLst>
            </p:cNvPr>
            <p:cNvCxnSpPr>
              <a:cxnSpLocks/>
              <a:stCxn id="10" idx="6"/>
              <a:endCxn id="18" idx="2"/>
            </p:cNvCxnSpPr>
            <p:nvPr/>
          </p:nvCxnSpPr>
          <p:spPr bwMode="auto">
            <a:xfrm>
              <a:off x="10746197" y="2030975"/>
              <a:ext cx="1126716" cy="0"/>
            </a:xfrm>
            <a:prstGeom prst="straightConnector1">
              <a:avLst/>
            </a:prstGeom>
            <a:solidFill>
              <a:schemeClr val="accent2"/>
            </a:solidFill>
            <a:ln w="1778" cap="flat" cmpd="sng" algn="ctr">
              <a:solidFill>
                <a:schemeClr val="tx1"/>
              </a:solidFill>
              <a:prstDash val="solid"/>
              <a:round/>
              <a:headEnd type="triangle"/>
              <a:tailEnd type="triangle"/>
            </a:ln>
            <a:effectLst/>
          </p:spPr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76ACEB39-144D-4C46-BD70-76591A51F929}"/>
                </a:ext>
              </a:extLst>
            </p:cNvPr>
            <p:cNvCxnSpPr>
              <a:cxnSpLocks/>
              <a:stCxn id="13" idx="6"/>
            </p:cNvCxnSpPr>
            <p:nvPr/>
          </p:nvCxnSpPr>
          <p:spPr bwMode="auto">
            <a:xfrm flipV="1">
              <a:off x="10674197" y="2030975"/>
              <a:ext cx="1197145" cy="357438"/>
            </a:xfrm>
            <a:prstGeom prst="straightConnector1">
              <a:avLst/>
            </a:prstGeom>
            <a:solidFill>
              <a:schemeClr val="accent2"/>
            </a:solidFill>
            <a:ln w="1778" cap="flat" cmpd="sng" algn="ctr">
              <a:solidFill>
                <a:schemeClr val="tx1"/>
              </a:solidFill>
              <a:prstDash val="solid"/>
              <a:round/>
              <a:headEnd type="triangle"/>
              <a:tailEnd type="triangle"/>
            </a:ln>
            <a:effectLst/>
          </p:spPr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1C4C5EAA-49D1-5247-AFC6-6E013511C29E}"/>
                </a:ext>
              </a:extLst>
            </p:cNvPr>
            <p:cNvCxnSpPr>
              <a:cxnSpLocks/>
              <a:stCxn id="12" idx="6"/>
              <a:endCxn id="21" idx="2"/>
            </p:cNvCxnSpPr>
            <p:nvPr/>
          </p:nvCxnSpPr>
          <p:spPr bwMode="auto">
            <a:xfrm>
              <a:off x="10445802" y="2176529"/>
              <a:ext cx="1571072" cy="575742"/>
            </a:xfrm>
            <a:prstGeom prst="straightConnector1">
              <a:avLst/>
            </a:prstGeom>
            <a:solidFill>
              <a:schemeClr val="accent2"/>
            </a:solidFill>
            <a:ln w="1778" cap="flat" cmpd="sng" algn="ctr">
              <a:solidFill>
                <a:schemeClr val="tx1"/>
              </a:solidFill>
              <a:prstDash val="solid"/>
              <a:round/>
              <a:headEnd type="triangle"/>
              <a:tailEnd type="triangle"/>
            </a:ln>
            <a:effectLst/>
          </p:spPr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33E80EA4-813C-CD4F-A423-A6179AF2D053}"/>
                </a:ext>
              </a:extLst>
            </p:cNvPr>
            <p:cNvCxnSpPr>
              <a:cxnSpLocks/>
              <a:stCxn id="15" idx="6"/>
              <a:endCxn id="24" idx="2"/>
            </p:cNvCxnSpPr>
            <p:nvPr/>
          </p:nvCxnSpPr>
          <p:spPr bwMode="auto">
            <a:xfrm>
              <a:off x="10233887" y="2633473"/>
              <a:ext cx="1986929" cy="216000"/>
            </a:xfrm>
            <a:prstGeom prst="straightConnector1">
              <a:avLst/>
            </a:prstGeom>
            <a:solidFill>
              <a:schemeClr val="accent2"/>
            </a:solidFill>
            <a:ln w="1778" cap="flat" cmpd="sng" algn="ctr">
              <a:solidFill>
                <a:schemeClr val="tx1"/>
              </a:solidFill>
              <a:prstDash val="solid"/>
              <a:round/>
              <a:headEnd type="triangle"/>
              <a:tailEnd type="triangle"/>
            </a:ln>
            <a:effectLst/>
          </p:spPr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D681696F-C2D7-5142-8224-3EB4EC5BDAF1}"/>
                </a:ext>
              </a:extLst>
            </p:cNvPr>
            <p:cNvCxnSpPr>
              <a:cxnSpLocks/>
              <a:stCxn id="13" idx="6"/>
              <a:endCxn id="20" idx="2"/>
            </p:cNvCxnSpPr>
            <p:nvPr/>
          </p:nvCxnSpPr>
          <p:spPr bwMode="auto">
            <a:xfrm>
              <a:off x="10674197" y="2388413"/>
              <a:ext cx="1053145" cy="77966"/>
            </a:xfrm>
            <a:prstGeom prst="straightConnector1">
              <a:avLst/>
            </a:prstGeom>
            <a:solidFill>
              <a:schemeClr val="accent2"/>
            </a:solidFill>
            <a:ln w="1778" cap="flat" cmpd="sng" algn="ctr">
              <a:solidFill>
                <a:schemeClr val="tx1"/>
              </a:solidFill>
              <a:prstDash val="solid"/>
              <a:round/>
              <a:headEnd type="triangle"/>
              <a:tailEnd type="triangle"/>
            </a:ln>
            <a:effectLst/>
          </p:spPr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9A9B0718-FF30-AC44-8E55-3CFBDFC4FA5C}"/>
                </a:ext>
              </a:extLst>
            </p:cNvPr>
            <p:cNvCxnSpPr>
              <a:cxnSpLocks/>
              <a:stCxn id="17" idx="6"/>
              <a:endCxn id="23" idx="1"/>
            </p:cNvCxnSpPr>
            <p:nvPr/>
          </p:nvCxnSpPr>
          <p:spPr bwMode="auto">
            <a:xfrm>
              <a:off x="10129692" y="2949096"/>
              <a:ext cx="1690738" cy="70318"/>
            </a:xfrm>
            <a:prstGeom prst="straightConnector1">
              <a:avLst/>
            </a:prstGeom>
            <a:solidFill>
              <a:schemeClr val="accent2"/>
            </a:solidFill>
            <a:ln w="1778" cap="flat" cmpd="sng" algn="ctr">
              <a:solidFill>
                <a:schemeClr val="tx1"/>
              </a:solidFill>
              <a:prstDash val="solid"/>
              <a:round/>
              <a:headEnd type="triangle"/>
              <a:tailEnd type="triangle"/>
            </a:ln>
            <a:effectLst/>
          </p:spPr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10C1F149-B277-D145-B6B8-640E43A071C0}"/>
                </a:ext>
              </a:extLst>
            </p:cNvPr>
            <p:cNvCxnSpPr>
              <a:cxnSpLocks/>
              <a:stCxn id="17" idx="6"/>
              <a:endCxn id="22" idx="2"/>
            </p:cNvCxnSpPr>
            <p:nvPr/>
          </p:nvCxnSpPr>
          <p:spPr bwMode="auto">
            <a:xfrm flipV="1">
              <a:off x="10129692" y="2705473"/>
              <a:ext cx="1442594" cy="243623"/>
            </a:xfrm>
            <a:prstGeom prst="straightConnector1">
              <a:avLst/>
            </a:prstGeom>
            <a:solidFill>
              <a:schemeClr val="accent2"/>
            </a:solidFill>
            <a:ln w="1778" cap="flat" cmpd="sng" algn="ctr">
              <a:solidFill>
                <a:schemeClr val="tx1"/>
              </a:solidFill>
              <a:prstDash val="solid"/>
              <a:round/>
              <a:headEnd type="triangle"/>
              <a:tailEnd type="triangle"/>
            </a:ln>
            <a:effectLst/>
          </p:spPr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9424BE06-94CE-9D40-AA44-F619A0F043E2}"/>
                </a:ext>
              </a:extLst>
            </p:cNvPr>
            <p:cNvCxnSpPr>
              <a:cxnSpLocks/>
              <a:stCxn id="16" idx="6"/>
              <a:endCxn id="22" idx="2"/>
            </p:cNvCxnSpPr>
            <p:nvPr/>
          </p:nvCxnSpPr>
          <p:spPr bwMode="auto">
            <a:xfrm flipV="1">
              <a:off x="10718437" y="2705473"/>
              <a:ext cx="853849" cy="57534"/>
            </a:xfrm>
            <a:prstGeom prst="straightConnector1">
              <a:avLst/>
            </a:prstGeom>
            <a:solidFill>
              <a:schemeClr val="accent2"/>
            </a:solidFill>
            <a:ln w="1778" cap="flat" cmpd="sng" algn="ctr">
              <a:solidFill>
                <a:schemeClr val="tx1"/>
              </a:solidFill>
              <a:prstDash val="solid"/>
              <a:round/>
              <a:headEnd type="triangle"/>
              <a:tailEnd type="triangle"/>
            </a:ln>
            <a:effectLst/>
          </p:spPr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BA363CBE-DFAB-D543-9C37-9B1D0373B39A}"/>
                </a:ext>
              </a:extLst>
            </p:cNvPr>
            <p:cNvCxnSpPr>
              <a:cxnSpLocks/>
              <a:stCxn id="14" idx="6"/>
              <a:endCxn id="21" idx="2"/>
            </p:cNvCxnSpPr>
            <p:nvPr/>
          </p:nvCxnSpPr>
          <p:spPr bwMode="auto">
            <a:xfrm>
              <a:off x="10504998" y="2589603"/>
              <a:ext cx="1511876" cy="162668"/>
            </a:xfrm>
            <a:prstGeom prst="straightConnector1">
              <a:avLst/>
            </a:prstGeom>
            <a:solidFill>
              <a:schemeClr val="accent2"/>
            </a:solidFill>
            <a:ln w="1778" cap="flat" cmpd="sng" algn="ctr">
              <a:solidFill>
                <a:schemeClr val="tx1"/>
              </a:solidFill>
              <a:prstDash val="solid"/>
              <a:round/>
              <a:headEnd type="triangle"/>
              <a:tailEnd type="triangle"/>
            </a:ln>
            <a:effectLst/>
          </p:spPr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52F11554-E574-E94F-BD5A-49ABE935DD1E}"/>
                </a:ext>
              </a:extLst>
            </p:cNvPr>
            <p:cNvCxnSpPr>
              <a:cxnSpLocks/>
              <a:stCxn id="6" idx="6"/>
              <a:endCxn id="19" idx="2"/>
            </p:cNvCxnSpPr>
            <p:nvPr/>
          </p:nvCxnSpPr>
          <p:spPr bwMode="auto">
            <a:xfrm>
              <a:off x="10433407" y="1887881"/>
              <a:ext cx="1534949" cy="500532"/>
            </a:xfrm>
            <a:prstGeom prst="straightConnector1">
              <a:avLst/>
            </a:prstGeom>
            <a:solidFill>
              <a:schemeClr val="accent2"/>
            </a:solidFill>
            <a:ln w="1778" cap="flat" cmpd="sng" algn="ctr">
              <a:solidFill>
                <a:schemeClr val="tx1"/>
              </a:solidFill>
              <a:prstDash val="solid"/>
              <a:round/>
              <a:headEnd type="triangle"/>
              <a:tailEnd type="triangle"/>
            </a:ln>
            <a:effectLst/>
          </p:spPr>
        </p:cxn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59A7F8E3-2486-5348-82F3-9DED6DE3BDA9}"/>
                </a:ext>
              </a:extLst>
            </p:cNvPr>
            <p:cNvSpPr/>
            <p:nvPr/>
          </p:nvSpPr>
          <p:spPr bwMode="auto">
            <a:xfrm>
              <a:off x="10289407" y="1815881"/>
              <a:ext cx="144000" cy="144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778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GB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C4DE64FC-4353-864B-A6F3-A82D641542FA}"/>
                </a:ext>
              </a:extLst>
            </p:cNvPr>
            <p:cNvSpPr/>
            <p:nvPr/>
          </p:nvSpPr>
          <p:spPr bwMode="auto">
            <a:xfrm>
              <a:off x="10602197" y="1958975"/>
              <a:ext cx="144000" cy="144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778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GB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5B392E0-C07F-9440-A752-3976FBC73045}"/>
                </a:ext>
              </a:extLst>
            </p:cNvPr>
            <p:cNvSpPr/>
            <p:nvPr/>
          </p:nvSpPr>
          <p:spPr bwMode="auto">
            <a:xfrm>
              <a:off x="10301802" y="2104529"/>
              <a:ext cx="144000" cy="144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778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GB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82F2DA33-E4E4-C74C-A6F7-FB936C1C1BBA}"/>
                </a:ext>
              </a:extLst>
            </p:cNvPr>
            <p:cNvSpPr/>
            <p:nvPr/>
          </p:nvSpPr>
          <p:spPr bwMode="auto">
            <a:xfrm>
              <a:off x="10530197" y="2316413"/>
              <a:ext cx="144000" cy="144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778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GB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DED6AD2-4313-904E-8A7A-1656456D7872}"/>
                </a:ext>
              </a:extLst>
            </p:cNvPr>
            <p:cNvSpPr/>
            <p:nvPr/>
          </p:nvSpPr>
          <p:spPr bwMode="auto">
            <a:xfrm>
              <a:off x="10360998" y="2517603"/>
              <a:ext cx="144000" cy="144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778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GB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C2768CA-A4B4-1D40-8F67-EC8D8063C4F9}"/>
                </a:ext>
              </a:extLst>
            </p:cNvPr>
            <p:cNvSpPr/>
            <p:nvPr/>
          </p:nvSpPr>
          <p:spPr bwMode="auto">
            <a:xfrm>
              <a:off x="10089887" y="2561473"/>
              <a:ext cx="144000" cy="144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778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GB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DD24D068-DF49-0D4A-9246-DFEB6F4D57D5}"/>
                </a:ext>
              </a:extLst>
            </p:cNvPr>
            <p:cNvSpPr/>
            <p:nvPr/>
          </p:nvSpPr>
          <p:spPr bwMode="auto">
            <a:xfrm>
              <a:off x="10574437" y="2691007"/>
              <a:ext cx="144000" cy="144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778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GB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D274702F-C13B-C643-AAFF-55134495C748}"/>
                </a:ext>
              </a:extLst>
            </p:cNvPr>
            <p:cNvSpPr/>
            <p:nvPr/>
          </p:nvSpPr>
          <p:spPr bwMode="auto">
            <a:xfrm>
              <a:off x="9985692" y="2877096"/>
              <a:ext cx="144000" cy="144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778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GB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C35651EC-7816-6F43-8609-145A2EC91F10}"/>
                </a:ext>
              </a:extLst>
            </p:cNvPr>
            <p:cNvSpPr/>
            <p:nvPr/>
          </p:nvSpPr>
          <p:spPr bwMode="auto">
            <a:xfrm>
              <a:off x="11872913" y="1958975"/>
              <a:ext cx="144000" cy="144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778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GB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AD8136AC-2BCC-1044-9D78-7AECC87A2B27}"/>
                </a:ext>
              </a:extLst>
            </p:cNvPr>
            <p:cNvSpPr/>
            <p:nvPr/>
          </p:nvSpPr>
          <p:spPr bwMode="auto">
            <a:xfrm>
              <a:off x="11968356" y="2316413"/>
              <a:ext cx="144000" cy="144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778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GB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C25B40F4-4E4F-2048-91E0-56531ABE21A3}"/>
                </a:ext>
              </a:extLst>
            </p:cNvPr>
            <p:cNvSpPr/>
            <p:nvPr/>
          </p:nvSpPr>
          <p:spPr bwMode="auto">
            <a:xfrm>
              <a:off x="11727342" y="2394379"/>
              <a:ext cx="144000" cy="144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778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GB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7F62F093-E41F-1E4D-B996-9453476590C7}"/>
                </a:ext>
              </a:extLst>
            </p:cNvPr>
            <p:cNvSpPr/>
            <p:nvPr/>
          </p:nvSpPr>
          <p:spPr bwMode="auto">
            <a:xfrm>
              <a:off x="12016874" y="2680271"/>
              <a:ext cx="144000" cy="144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778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GB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9491F596-0830-C647-849F-5504AD00D473}"/>
                </a:ext>
              </a:extLst>
            </p:cNvPr>
            <p:cNvSpPr/>
            <p:nvPr/>
          </p:nvSpPr>
          <p:spPr bwMode="auto">
            <a:xfrm>
              <a:off x="11572286" y="2633473"/>
              <a:ext cx="144000" cy="144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778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95000"/>
                </a:lnSpc>
              </a:pPr>
              <a:endParaRPr lang="en-GB" sz="1600" dirty="0" err="1">
                <a:solidFill>
                  <a:schemeClr val="bg1"/>
                </a:solidFill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061C1E3-5AD8-6644-8721-F31C8F228725}"/>
                </a:ext>
              </a:extLst>
            </p:cNvPr>
            <p:cNvSpPr/>
            <p:nvPr/>
          </p:nvSpPr>
          <p:spPr bwMode="auto">
            <a:xfrm>
              <a:off x="11799342" y="2998326"/>
              <a:ext cx="144000" cy="144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778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GB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4854949C-EE82-B940-A81A-78DF1EEECB3E}"/>
                </a:ext>
              </a:extLst>
            </p:cNvPr>
            <p:cNvSpPr/>
            <p:nvPr/>
          </p:nvSpPr>
          <p:spPr bwMode="auto">
            <a:xfrm>
              <a:off x="12220816" y="2777473"/>
              <a:ext cx="144000" cy="144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778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GB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017921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913" y="149115"/>
            <a:ext cx="11557000" cy="1309328"/>
          </a:xfrm>
        </p:spPr>
        <p:txBody>
          <a:bodyPr>
            <a:normAutofit/>
          </a:bodyPr>
          <a:lstStyle/>
          <a:p>
            <a:r>
              <a:rPr lang="en-GB" sz="4800" dirty="0"/>
              <a:t>Agglomerative Clustering</a:t>
            </a:r>
            <a:br>
              <a:rPr lang="en-GB" sz="4800" dirty="0"/>
            </a:br>
            <a:r>
              <a:rPr lang="en-GB" sz="4400" b="0" dirty="0"/>
              <a:t>Average Linkage </a:t>
            </a:r>
            <a:endParaRPr lang="en-GB" sz="4800" b="0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60C62A5-460C-6149-8CD4-697305D238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76945" y="1929813"/>
            <a:ext cx="8629218" cy="2680781"/>
          </a:xfrm>
          <a:prstGeom prst="rect">
            <a:avLst/>
          </a:prstGeom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765BFAA-B0C2-6B4E-A111-4E92619F4186}"/>
              </a:ext>
            </a:extLst>
          </p:cNvPr>
          <p:cNvSpPr/>
          <p:nvPr/>
        </p:nvSpPr>
        <p:spPr bwMode="auto">
          <a:xfrm>
            <a:off x="362240" y="4758246"/>
            <a:ext cx="3357547" cy="1293971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GB" sz="2000" dirty="0">
                <a:solidFill>
                  <a:schemeClr val="bg1"/>
                </a:solidFill>
              </a:rPr>
              <a:t>Here, “</a:t>
            </a:r>
            <a:r>
              <a:rPr lang="en-GB" sz="2000" b="1" dirty="0">
                <a:solidFill>
                  <a:schemeClr val="bg1"/>
                </a:solidFill>
              </a:rPr>
              <a:t>Weights</a:t>
            </a:r>
            <a:r>
              <a:rPr lang="en-GB" sz="2000" dirty="0">
                <a:solidFill>
                  <a:schemeClr val="bg1"/>
                </a:solidFill>
              </a:rPr>
              <a:t>” mean if the number of object in the group are consider on the “Averaging”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7E4987B3-255C-A844-B042-9F1DFD82564B}"/>
              </a:ext>
            </a:extLst>
          </p:cNvPr>
          <p:cNvSpPr/>
          <p:nvPr/>
        </p:nvSpPr>
        <p:spPr bwMode="auto">
          <a:xfrm>
            <a:off x="2576945" y="2858724"/>
            <a:ext cx="1130532" cy="1512916"/>
          </a:xfrm>
          <a:prstGeom prst="roundRect">
            <a:avLst/>
          </a:prstGeom>
          <a:noFill/>
          <a:ln w="254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67A3832B-CC2D-164C-ADB6-092AA1A21185}"/>
              </a:ext>
            </a:extLst>
          </p:cNvPr>
          <p:cNvCxnSpPr>
            <a:cxnSpLocks/>
            <a:stCxn id="10" idx="0"/>
            <a:endCxn id="12" idx="1"/>
          </p:cNvCxnSpPr>
          <p:nvPr/>
        </p:nvCxnSpPr>
        <p:spPr bwMode="auto">
          <a:xfrm rot="5400000" flipH="1" flipV="1">
            <a:off x="1737447" y="3918749"/>
            <a:ext cx="1143064" cy="535931"/>
          </a:xfrm>
          <a:prstGeom prst="bentConnector2">
            <a:avLst/>
          </a:prstGeom>
          <a:solidFill>
            <a:schemeClr val="accent2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grpSp>
        <p:nvGrpSpPr>
          <p:cNvPr id="35" name="Group 34">
            <a:extLst>
              <a:ext uri="{FF2B5EF4-FFF2-40B4-BE49-F238E27FC236}">
                <a16:creationId xmlns:a16="http://schemas.microsoft.com/office/drawing/2014/main" id="{77879E5D-7528-924D-AC74-6DBA0F935F43}"/>
              </a:ext>
            </a:extLst>
          </p:cNvPr>
          <p:cNvGrpSpPr>
            <a:grpSpLocks noChangeAspect="1"/>
          </p:cNvGrpSpPr>
          <p:nvPr/>
        </p:nvGrpSpPr>
        <p:grpSpPr>
          <a:xfrm>
            <a:off x="4679704" y="4585675"/>
            <a:ext cx="2021626" cy="1440000"/>
            <a:chOff x="9903439" y="1549895"/>
            <a:chExt cx="2564677" cy="1826814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6D064AC6-CFAD-664E-A8DB-39F7570133D3}"/>
                </a:ext>
              </a:extLst>
            </p:cNvPr>
            <p:cNvSpPr/>
            <p:nvPr/>
          </p:nvSpPr>
          <p:spPr bwMode="auto">
            <a:xfrm rot="865400">
              <a:off x="9903439" y="1549895"/>
              <a:ext cx="950623" cy="1826814"/>
            </a:xfrm>
            <a:prstGeom prst="ellipse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GB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718DC17E-79EF-DC43-828F-73F52CC72FA5}"/>
                </a:ext>
              </a:extLst>
            </p:cNvPr>
            <p:cNvSpPr/>
            <p:nvPr/>
          </p:nvSpPr>
          <p:spPr bwMode="auto">
            <a:xfrm>
              <a:off x="11543537" y="1887881"/>
              <a:ext cx="924579" cy="1441382"/>
            </a:xfrm>
            <a:prstGeom prst="ellipse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GB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46BD3434-2A57-B84F-BA10-0D6F9B8BE50B}"/>
                </a:ext>
              </a:extLst>
            </p:cNvPr>
            <p:cNvCxnSpPr>
              <a:cxnSpLocks/>
              <a:stCxn id="49" idx="6"/>
              <a:endCxn id="56" idx="2"/>
            </p:cNvCxnSpPr>
            <p:nvPr/>
          </p:nvCxnSpPr>
          <p:spPr bwMode="auto">
            <a:xfrm>
              <a:off x="10746197" y="2030975"/>
              <a:ext cx="1126716" cy="0"/>
            </a:xfrm>
            <a:prstGeom prst="straightConnector1">
              <a:avLst/>
            </a:prstGeom>
            <a:solidFill>
              <a:schemeClr val="accent2"/>
            </a:solidFill>
            <a:ln w="1778" cap="flat" cmpd="sng" algn="ctr">
              <a:solidFill>
                <a:schemeClr val="tx1"/>
              </a:solidFill>
              <a:prstDash val="solid"/>
              <a:round/>
              <a:headEnd type="triangle"/>
              <a:tailEnd type="triangle"/>
            </a:ln>
            <a:effectLst/>
          </p:spPr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E306DB9C-A752-684B-A683-E9F1E0FFB952}"/>
                </a:ext>
              </a:extLst>
            </p:cNvPr>
            <p:cNvCxnSpPr>
              <a:cxnSpLocks/>
              <a:stCxn id="51" idx="6"/>
            </p:cNvCxnSpPr>
            <p:nvPr/>
          </p:nvCxnSpPr>
          <p:spPr bwMode="auto">
            <a:xfrm flipV="1">
              <a:off x="10674197" y="2030975"/>
              <a:ext cx="1197145" cy="357438"/>
            </a:xfrm>
            <a:prstGeom prst="straightConnector1">
              <a:avLst/>
            </a:prstGeom>
            <a:solidFill>
              <a:schemeClr val="accent2"/>
            </a:solidFill>
            <a:ln w="1778" cap="flat" cmpd="sng" algn="ctr">
              <a:solidFill>
                <a:schemeClr val="tx1"/>
              </a:solidFill>
              <a:prstDash val="solid"/>
              <a:round/>
              <a:headEnd type="triangle"/>
              <a:tailEnd type="triangle"/>
            </a:ln>
            <a:effectLst/>
          </p:spPr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666FF158-5EF7-034F-B0BF-95EED66B7897}"/>
                </a:ext>
              </a:extLst>
            </p:cNvPr>
            <p:cNvCxnSpPr>
              <a:cxnSpLocks/>
              <a:stCxn id="50" idx="6"/>
              <a:endCxn id="59" idx="2"/>
            </p:cNvCxnSpPr>
            <p:nvPr/>
          </p:nvCxnSpPr>
          <p:spPr bwMode="auto">
            <a:xfrm>
              <a:off x="10445802" y="2176529"/>
              <a:ext cx="1571072" cy="575742"/>
            </a:xfrm>
            <a:prstGeom prst="straightConnector1">
              <a:avLst/>
            </a:prstGeom>
            <a:solidFill>
              <a:schemeClr val="accent2"/>
            </a:solidFill>
            <a:ln w="1778" cap="flat" cmpd="sng" algn="ctr">
              <a:solidFill>
                <a:schemeClr val="tx1"/>
              </a:solidFill>
              <a:prstDash val="solid"/>
              <a:round/>
              <a:headEnd type="triangle"/>
              <a:tailEnd type="triangle"/>
            </a:ln>
            <a:effectLst/>
          </p:spPr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EC4198C0-C01C-7847-A4EA-91E01F289047}"/>
                </a:ext>
              </a:extLst>
            </p:cNvPr>
            <p:cNvCxnSpPr>
              <a:cxnSpLocks/>
              <a:stCxn id="53" idx="6"/>
              <a:endCxn id="62" idx="2"/>
            </p:cNvCxnSpPr>
            <p:nvPr/>
          </p:nvCxnSpPr>
          <p:spPr bwMode="auto">
            <a:xfrm>
              <a:off x="10233887" y="2633473"/>
              <a:ext cx="1986929" cy="216000"/>
            </a:xfrm>
            <a:prstGeom prst="straightConnector1">
              <a:avLst/>
            </a:prstGeom>
            <a:solidFill>
              <a:schemeClr val="accent2"/>
            </a:solidFill>
            <a:ln w="1778" cap="flat" cmpd="sng" algn="ctr">
              <a:solidFill>
                <a:schemeClr val="tx1"/>
              </a:solidFill>
              <a:prstDash val="solid"/>
              <a:round/>
              <a:headEnd type="triangle"/>
              <a:tailEnd type="triangle"/>
            </a:ln>
            <a:effectLst/>
          </p:spPr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8535972F-18B1-4347-84CE-24F0EEB0BE32}"/>
                </a:ext>
              </a:extLst>
            </p:cNvPr>
            <p:cNvCxnSpPr>
              <a:cxnSpLocks/>
              <a:stCxn id="51" idx="6"/>
              <a:endCxn id="58" idx="2"/>
            </p:cNvCxnSpPr>
            <p:nvPr/>
          </p:nvCxnSpPr>
          <p:spPr bwMode="auto">
            <a:xfrm>
              <a:off x="10674197" y="2388413"/>
              <a:ext cx="1053145" cy="77966"/>
            </a:xfrm>
            <a:prstGeom prst="straightConnector1">
              <a:avLst/>
            </a:prstGeom>
            <a:solidFill>
              <a:schemeClr val="accent2"/>
            </a:solidFill>
            <a:ln w="1778" cap="flat" cmpd="sng" algn="ctr">
              <a:solidFill>
                <a:schemeClr val="tx1"/>
              </a:solidFill>
              <a:prstDash val="solid"/>
              <a:round/>
              <a:headEnd type="triangle"/>
              <a:tailEnd type="triangle"/>
            </a:ln>
            <a:effectLst/>
          </p:spPr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101E1345-111C-C246-89A7-4CF53DCEE847}"/>
                </a:ext>
              </a:extLst>
            </p:cNvPr>
            <p:cNvCxnSpPr>
              <a:cxnSpLocks/>
              <a:stCxn id="55" idx="6"/>
              <a:endCxn id="61" idx="1"/>
            </p:cNvCxnSpPr>
            <p:nvPr/>
          </p:nvCxnSpPr>
          <p:spPr bwMode="auto">
            <a:xfrm>
              <a:off x="10129692" y="2949096"/>
              <a:ext cx="1690738" cy="70318"/>
            </a:xfrm>
            <a:prstGeom prst="straightConnector1">
              <a:avLst/>
            </a:prstGeom>
            <a:solidFill>
              <a:schemeClr val="accent2"/>
            </a:solidFill>
            <a:ln w="1778" cap="flat" cmpd="sng" algn="ctr">
              <a:solidFill>
                <a:schemeClr val="tx1"/>
              </a:solidFill>
              <a:prstDash val="solid"/>
              <a:round/>
              <a:headEnd type="triangle"/>
              <a:tailEnd type="triangle"/>
            </a:ln>
            <a:effectLst/>
          </p:spPr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665E93F1-AE61-A24C-9490-E1AA273570AF}"/>
                </a:ext>
              </a:extLst>
            </p:cNvPr>
            <p:cNvCxnSpPr>
              <a:cxnSpLocks/>
              <a:stCxn id="55" idx="6"/>
              <a:endCxn id="60" idx="2"/>
            </p:cNvCxnSpPr>
            <p:nvPr/>
          </p:nvCxnSpPr>
          <p:spPr bwMode="auto">
            <a:xfrm flipV="1">
              <a:off x="10129692" y="2705473"/>
              <a:ext cx="1442594" cy="243623"/>
            </a:xfrm>
            <a:prstGeom prst="straightConnector1">
              <a:avLst/>
            </a:prstGeom>
            <a:solidFill>
              <a:schemeClr val="accent2"/>
            </a:solidFill>
            <a:ln w="1778" cap="flat" cmpd="sng" algn="ctr">
              <a:solidFill>
                <a:schemeClr val="tx1"/>
              </a:solidFill>
              <a:prstDash val="solid"/>
              <a:round/>
              <a:headEnd type="triangle"/>
              <a:tailEnd type="triangle"/>
            </a:ln>
            <a:effectLst/>
          </p:spPr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5357E455-26E8-4E40-BC1A-FC160A5F2D52}"/>
                </a:ext>
              </a:extLst>
            </p:cNvPr>
            <p:cNvCxnSpPr>
              <a:cxnSpLocks/>
              <a:stCxn id="54" idx="6"/>
              <a:endCxn id="60" idx="2"/>
            </p:cNvCxnSpPr>
            <p:nvPr/>
          </p:nvCxnSpPr>
          <p:spPr bwMode="auto">
            <a:xfrm flipV="1">
              <a:off x="10718437" y="2705473"/>
              <a:ext cx="853849" cy="57534"/>
            </a:xfrm>
            <a:prstGeom prst="straightConnector1">
              <a:avLst/>
            </a:prstGeom>
            <a:solidFill>
              <a:schemeClr val="accent2"/>
            </a:solidFill>
            <a:ln w="1778" cap="flat" cmpd="sng" algn="ctr">
              <a:solidFill>
                <a:schemeClr val="tx1"/>
              </a:solidFill>
              <a:prstDash val="solid"/>
              <a:round/>
              <a:headEnd type="triangle"/>
              <a:tailEnd type="triangle"/>
            </a:ln>
            <a:effectLst/>
          </p:spPr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CBA19445-DD20-8D4A-BF8B-E84B7B3DA9E1}"/>
                </a:ext>
              </a:extLst>
            </p:cNvPr>
            <p:cNvCxnSpPr>
              <a:cxnSpLocks/>
              <a:stCxn id="52" idx="6"/>
              <a:endCxn id="59" idx="2"/>
            </p:cNvCxnSpPr>
            <p:nvPr/>
          </p:nvCxnSpPr>
          <p:spPr bwMode="auto">
            <a:xfrm>
              <a:off x="10504998" y="2589603"/>
              <a:ext cx="1511876" cy="162668"/>
            </a:xfrm>
            <a:prstGeom prst="straightConnector1">
              <a:avLst/>
            </a:prstGeom>
            <a:solidFill>
              <a:schemeClr val="accent2"/>
            </a:solidFill>
            <a:ln w="1778" cap="flat" cmpd="sng" algn="ctr">
              <a:solidFill>
                <a:schemeClr val="tx1"/>
              </a:solidFill>
              <a:prstDash val="solid"/>
              <a:round/>
              <a:headEnd type="triangle"/>
              <a:tailEnd type="triangle"/>
            </a:ln>
            <a:effectLst/>
          </p:spPr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F2193F63-0B3C-9E45-B35C-69D12EF76F67}"/>
                </a:ext>
              </a:extLst>
            </p:cNvPr>
            <p:cNvCxnSpPr>
              <a:cxnSpLocks/>
              <a:stCxn id="48" idx="6"/>
              <a:endCxn id="57" idx="2"/>
            </p:cNvCxnSpPr>
            <p:nvPr/>
          </p:nvCxnSpPr>
          <p:spPr bwMode="auto">
            <a:xfrm>
              <a:off x="10433407" y="1887881"/>
              <a:ext cx="1534949" cy="500532"/>
            </a:xfrm>
            <a:prstGeom prst="straightConnector1">
              <a:avLst/>
            </a:prstGeom>
            <a:solidFill>
              <a:schemeClr val="accent2"/>
            </a:solidFill>
            <a:ln w="1778" cap="flat" cmpd="sng" algn="ctr">
              <a:solidFill>
                <a:schemeClr val="tx1"/>
              </a:solidFill>
              <a:prstDash val="solid"/>
              <a:round/>
              <a:headEnd type="triangle"/>
              <a:tailEnd type="triangle"/>
            </a:ln>
            <a:effectLst/>
          </p:spPr>
        </p:cxn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1AC50441-C177-A84E-8EC5-5116D907DD5A}"/>
                </a:ext>
              </a:extLst>
            </p:cNvPr>
            <p:cNvSpPr/>
            <p:nvPr/>
          </p:nvSpPr>
          <p:spPr bwMode="auto">
            <a:xfrm>
              <a:off x="10289407" y="1815881"/>
              <a:ext cx="144000" cy="144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778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GB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440B2C04-31EC-B54B-B961-B256E922C624}"/>
                </a:ext>
              </a:extLst>
            </p:cNvPr>
            <p:cNvSpPr/>
            <p:nvPr/>
          </p:nvSpPr>
          <p:spPr bwMode="auto">
            <a:xfrm>
              <a:off x="10602197" y="1958975"/>
              <a:ext cx="144000" cy="144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778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GB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B08E9579-57FE-C64A-B10C-D952C7E8A293}"/>
                </a:ext>
              </a:extLst>
            </p:cNvPr>
            <p:cNvSpPr/>
            <p:nvPr/>
          </p:nvSpPr>
          <p:spPr bwMode="auto">
            <a:xfrm>
              <a:off x="10301802" y="2104529"/>
              <a:ext cx="144000" cy="144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778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GB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16F72466-A832-1647-BB65-CF4C9183724B}"/>
                </a:ext>
              </a:extLst>
            </p:cNvPr>
            <p:cNvSpPr/>
            <p:nvPr/>
          </p:nvSpPr>
          <p:spPr bwMode="auto">
            <a:xfrm>
              <a:off x="10530197" y="2316413"/>
              <a:ext cx="144000" cy="144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778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GB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8EA412DD-4F01-6947-AB3C-93CBA668B81A}"/>
                </a:ext>
              </a:extLst>
            </p:cNvPr>
            <p:cNvSpPr/>
            <p:nvPr/>
          </p:nvSpPr>
          <p:spPr bwMode="auto">
            <a:xfrm>
              <a:off x="10360998" y="2517603"/>
              <a:ext cx="144000" cy="144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778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GB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0891BB4A-6EC3-4147-8F18-597EAFD63700}"/>
                </a:ext>
              </a:extLst>
            </p:cNvPr>
            <p:cNvSpPr/>
            <p:nvPr/>
          </p:nvSpPr>
          <p:spPr bwMode="auto">
            <a:xfrm>
              <a:off x="10089887" y="2561473"/>
              <a:ext cx="144000" cy="144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778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GB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E8302D77-0428-8A4F-9D89-EFDF09C0EAD6}"/>
                </a:ext>
              </a:extLst>
            </p:cNvPr>
            <p:cNvSpPr/>
            <p:nvPr/>
          </p:nvSpPr>
          <p:spPr bwMode="auto">
            <a:xfrm>
              <a:off x="10574437" y="2691007"/>
              <a:ext cx="144000" cy="144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778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GB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28021031-C731-0942-918A-D46ECE047F81}"/>
                </a:ext>
              </a:extLst>
            </p:cNvPr>
            <p:cNvSpPr/>
            <p:nvPr/>
          </p:nvSpPr>
          <p:spPr bwMode="auto">
            <a:xfrm>
              <a:off x="9985692" y="2877096"/>
              <a:ext cx="144000" cy="144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778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GB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FDBFBC80-F6EC-2B41-858D-D403CFD6A3BD}"/>
                </a:ext>
              </a:extLst>
            </p:cNvPr>
            <p:cNvSpPr/>
            <p:nvPr/>
          </p:nvSpPr>
          <p:spPr bwMode="auto">
            <a:xfrm>
              <a:off x="11872913" y="1958975"/>
              <a:ext cx="144000" cy="144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778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GB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394720FC-EC25-D54D-9929-8A0A62B67C98}"/>
                </a:ext>
              </a:extLst>
            </p:cNvPr>
            <p:cNvSpPr/>
            <p:nvPr/>
          </p:nvSpPr>
          <p:spPr bwMode="auto">
            <a:xfrm>
              <a:off x="11968356" y="2316413"/>
              <a:ext cx="144000" cy="144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778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GB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35870932-B6EA-914F-A263-857A0A802745}"/>
                </a:ext>
              </a:extLst>
            </p:cNvPr>
            <p:cNvSpPr/>
            <p:nvPr/>
          </p:nvSpPr>
          <p:spPr bwMode="auto">
            <a:xfrm>
              <a:off x="11727342" y="2394379"/>
              <a:ext cx="144000" cy="144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778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GB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46DA5DD4-2A7B-8142-A211-D499A5965157}"/>
                </a:ext>
              </a:extLst>
            </p:cNvPr>
            <p:cNvSpPr/>
            <p:nvPr/>
          </p:nvSpPr>
          <p:spPr bwMode="auto">
            <a:xfrm>
              <a:off x="12016874" y="2680271"/>
              <a:ext cx="144000" cy="144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778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GB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398783CC-CA2C-C949-B7B1-73D1B5E63C2E}"/>
                </a:ext>
              </a:extLst>
            </p:cNvPr>
            <p:cNvSpPr/>
            <p:nvPr/>
          </p:nvSpPr>
          <p:spPr bwMode="auto">
            <a:xfrm>
              <a:off x="11572286" y="2633473"/>
              <a:ext cx="144000" cy="144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778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95000"/>
                </a:lnSpc>
              </a:pPr>
              <a:endParaRPr lang="en-GB" sz="1600" dirty="0" err="1">
                <a:solidFill>
                  <a:schemeClr val="bg1"/>
                </a:solidFill>
              </a:endParaRP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D0B9DB2F-3BF4-4C43-9DD2-6C1A9AFCCDEE}"/>
                </a:ext>
              </a:extLst>
            </p:cNvPr>
            <p:cNvSpPr/>
            <p:nvPr/>
          </p:nvSpPr>
          <p:spPr bwMode="auto">
            <a:xfrm>
              <a:off x="11799342" y="2998326"/>
              <a:ext cx="144000" cy="144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778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GB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A3BD8221-D6FF-8944-9256-BFBCFB08B09B}"/>
                </a:ext>
              </a:extLst>
            </p:cNvPr>
            <p:cNvSpPr/>
            <p:nvPr/>
          </p:nvSpPr>
          <p:spPr bwMode="auto">
            <a:xfrm>
              <a:off x="12220816" y="2777473"/>
              <a:ext cx="144000" cy="144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778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GB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F717E413-B592-8149-A8A0-89D650E1716F}"/>
              </a:ext>
            </a:extLst>
          </p:cNvPr>
          <p:cNvGrpSpPr>
            <a:grpSpLocks noChangeAspect="1"/>
          </p:cNvGrpSpPr>
          <p:nvPr/>
        </p:nvGrpSpPr>
        <p:grpSpPr>
          <a:xfrm>
            <a:off x="8361700" y="4617065"/>
            <a:ext cx="2021626" cy="1440000"/>
            <a:chOff x="9903439" y="1549895"/>
            <a:chExt cx="2564677" cy="1826814"/>
          </a:xfrm>
        </p:grpSpPr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1B306C30-23F7-864B-A4DA-32405E0713E5}"/>
                </a:ext>
              </a:extLst>
            </p:cNvPr>
            <p:cNvSpPr/>
            <p:nvPr/>
          </p:nvSpPr>
          <p:spPr bwMode="auto">
            <a:xfrm rot="865400">
              <a:off x="9903439" y="1549895"/>
              <a:ext cx="950623" cy="1826814"/>
            </a:xfrm>
            <a:prstGeom prst="ellipse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GB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9C0A1E41-54C4-0B44-B173-B63C9782B31D}"/>
                </a:ext>
              </a:extLst>
            </p:cNvPr>
            <p:cNvSpPr/>
            <p:nvPr/>
          </p:nvSpPr>
          <p:spPr bwMode="auto">
            <a:xfrm>
              <a:off x="11543537" y="1887881"/>
              <a:ext cx="924579" cy="1441382"/>
            </a:xfrm>
            <a:prstGeom prst="ellipse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GB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FC70AE89-6581-C845-9928-16EE10EB7BC9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0360998" y="2376726"/>
              <a:ext cx="1607358" cy="267845"/>
            </a:xfrm>
            <a:prstGeom prst="straightConnector1">
              <a:avLst/>
            </a:prstGeom>
            <a:solidFill>
              <a:schemeClr val="accent2"/>
            </a:solidFill>
            <a:ln w="1778" cap="flat" cmpd="sng" algn="ctr">
              <a:solidFill>
                <a:schemeClr val="tx1"/>
              </a:solidFill>
              <a:prstDash val="solid"/>
              <a:round/>
              <a:headEnd type="triangle"/>
              <a:tailEnd type="triangle"/>
            </a:ln>
            <a:effectLst/>
          </p:spPr>
        </p:cxn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DE41E9EC-CC4B-3844-96B7-45BEC960EC78}"/>
                </a:ext>
              </a:extLst>
            </p:cNvPr>
            <p:cNvSpPr/>
            <p:nvPr/>
          </p:nvSpPr>
          <p:spPr bwMode="auto">
            <a:xfrm>
              <a:off x="10289407" y="1815881"/>
              <a:ext cx="144000" cy="144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778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GB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C9CBBE1B-C114-8246-B98C-0F4DC1084A8A}"/>
                </a:ext>
              </a:extLst>
            </p:cNvPr>
            <p:cNvSpPr/>
            <p:nvPr/>
          </p:nvSpPr>
          <p:spPr bwMode="auto">
            <a:xfrm>
              <a:off x="10602197" y="1958975"/>
              <a:ext cx="144000" cy="144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778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GB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CB90AAE5-D93E-2744-96D9-8D78EB09D906}"/>
                </a:ext>
              </a:extLst>
            </p:cNvPr>
            <p:cNvSpPr/>
            <p:nvPr/>
          </p:nvSpPr>
          <p:spPr bwMode="auto">
            <a:xfrm>
              <a:off x="10301802" y="2104529"/>
              <a:ext cx="144000" cy="144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778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GB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90D91DF0-F69A-B34D-AFE5-779C0E1F5045}"/>
                </a:ext>
              </a:extLst>
            </p:cNvPr>
            <p:cNvSpPr/>
            <p:nvPr/>
          </p:nvSpPr>
          <p:spPr bwMode="auto">
            <a:xfrm>
              <a:off x="10530197" y="2316413"/>
              <a:ext cx="144000" cy="144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778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GB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D9AF75C7-879F-244C-A593-EDAEE4B0C082}"/>
                </a:ext>
              </a:extLst>
            </p:cNvPr>
            <p:cNvSpPr/>
            <p:nvPr/>
          </p:nvSpPr>
          <p:spPr bwMode="auto">
            <a:xfrm>
              <a:off x="10360998" y="2517603"/>
              <a:ext cx="144000" cy="144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778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GB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47661AA4-F082-6547-A5DA-D2AB3B5E8C6D}"/>
                </a:ext>
              </a:extLst>
            </p:cNvPr>
            <p:cNvSpPr/>
            <p:nvPr/>
          </p:nvSpPr>
          <p:spPr bwMode="auto">
            <a:xfrm>
              <a:off x="10089887" y="2561473"/>
              <a:ext cx="144000" cy="144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778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GB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23E4E683-91AB-A049-BC39-AAFD218EB839}"/>
                </a:ext>
              </a:extLst>
            </p:cNvPr>
            <p:cNvSpPr/>
            <p:nvPr/>
          </p:nvSpPr>
          <p:spPr bwMode="auto">
            <a:xfrm>
              <a:off x="10574437" y="2691007"/>
              <a:ext cx="144000" cy="144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778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GB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BFDA2499-1462-0443-9312-199A0E61D878}"/>
                </a:ext>
              </a:extLst>
            </p:cNvPr>
            <p:cNvSpPr/>
            <p:nvPr/>
          </p:nvSpPr>
          <p:spPr bwMode="auto">
            <a:xfrm>
              <a:off x="9985692" y="2877096"/>
              <a:ext cx="144000" cy="144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778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GB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DF7C64F5-C86F-5142-8B22-1ACFDFE82629}"/>
                </a:ext>
              </a:extLst>
            </p:cNvPr>
            <p:cNvSpPr/>
            <p:nvPr/>
          </p:nvSpPr>
          <p:spPr bwMode="auto">
            <a:xfrm>
              <a:off x="11872913" y="1958975"/>
              <a:ext cx="144000" cy="144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778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GB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F3FFC5FE-2740-AD40-B5F1-8DCE7E8B5948}"/>
                </a:ext>
              </a:extLst>
            </p:cNvPr>
            <p:cNvSpPr/>
            <p:nvPr/>
          </p:nvSpPr>
          <p:spPr bwMode="auto">
            <a:xfrm>
              <a:off x="11968356" y="2316413"/>
              <a:ext cx="144000" cy="144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778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GB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FE2EB8B7-7469-654C-9C8E-603C68EE6E05}"/>
                </a:ext>
              </a:extLst>
            </p:cNvPr>
            <p:cNvSpPr/>
            <p:nvPr/>
          </p:nvSpPr>
          <p:spPr bwMode="auto">
            <a:xfrm>
              <a:off x="11727342" y="2394379"/>
              <a:ext cx="144000" cy="144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778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GB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B97C1976-2BBC-654E-B2CA-BE2B84ECCC24}"/>
                </a:ext>
              </a:extLst>
            </p:cNvPr>
            <p:cNvSpPr/>
            <p:nvPr/>
          </p:nvSpPr>
          <p:spPr bwMode="auto">
            <a:xfrm>
              <a:off x="12016874" y="2680271"/>
              <a:ext cx="144000" cy="144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778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GB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31B82542-5E8D-074D-9BB8-0EAE4F7508DA}"/>
                </a:ext>
              </a:extLst>
            </p:cNvPr>
            <p:cNvSpPr/>
            <p:nvPr/>
          </p:nvSpPr>
          <p:spPr bwMode="auto">
            <a:xfrm>
              <a:off x="11572286" y="2633473"/>
              <a:ext cx="144000" cy="144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778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95000"/>
                </a:lnSpc>
              </a:pPr>
              <a:endParaRPr lang="en-GB" sz="1600" dirty="0" err="1">
                <a:solidFill>
                  <a:schemeClr val="bg1"/>
                </a:solidFill>
              </a:endParaRP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4120C277-C48F-3B4E-9B85-0A4ADEC8E436}"/>
                </a:ext>
              </a:extLst>
            </p:cNvPr>
            <p:cNvSpPr/>
            <p:nvPr/>
          </p:nvSpPr>
          <p:spPr bwMode="auto">
            <a:xfrm>
              <a:off x="11799342" y="2998326"/>
              <a:ext cx="144000" cy="144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778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GB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DFE74E23-BB29-2C49-BA41-A5797E9B6784}"/>
                </a:ext>
              </a:extLst>
            </p:cNvPr>
            <p:cNvSpPr/>
            <p:nvPr/>
          </p:nvSpPr>
          <p:spPr bwMode="auto">
            <a:xfrm>
              <a:off x="12220816" y="2777473"/>
              <a:ext cx="144000" cy="144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778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GB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050550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800" dirty="0"/>
              <a:t>Agglomerative Clustering</a:t>
            </a:r>
            <a:br>
              <a:rPr lang="en-GB" sz="4800" dirty="0"/>
            </a:br>
            <a:r>
              <a:rPr lang="en-GB" sz="4400" b="0" dirty="0"/>
              <a:t>Average Linkage </a:t>
            </a:r>
            <a:endParaRPr lang="en-GB" sz="4800" b="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8F8D7E4-EF24-0444-8AED-EDC5034FDB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9022" y="1658938"/>
            <a:ext cx="4968911" cy="4899025"/>
          </a:xfrm>
          <a:prstGeom prst="rect">
            <a:avLst/>
          </a:prstGeom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68B3A70B-1896-BE4F-943F-6BC6E2DAFAE0}"/>
              </a:ext>
            </a:extLst>
          </p:cNvPr>
          <p:cNvSpPr/>
          <p:nvPr/>
        </p:nvSpPr>
        <p:spPr bwMode="auto">
          <a:xfrm>
            <a:off x="704356" y="3527576"/>
            <a:ext cx="1878676" cy="910317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1778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20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U Passata" pitchFamily="34" charset="0"/>
              </a:rPr>
              <a:t>Are these two different?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2C72050-9038-A243-99F5-21F2AD315048}"/>
              </a:ext>
            </a:extLst>
          </p:cNvPr>
          <p:cNvSpPr/>
          <p:nvPr/>
        </p:nvSpPr>
        <p:spPr bwMode="auto">
          <a:xfrm>
            <a:off x="8924233" y="3549772"/>
            <a:ext cx="1878676" cy="910317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1778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20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U Passata" pitchFamily="34" charset="0"/>
              </a:rPr>
              <a:t>Are these two different?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91D25CB-6220-084D-85B4-1E2F88EE0104}"/>
              </a:ext>
            </a:extLst>
          </p:cNvPr>
          <p:cNvSpPr/>
          <p:nvPr/>
        </p:nvSpPr>
        <p:spPr bwMode="auto">
          <a:xfrm>
            <a:off x="3339021" y="1658938"/>
            <a:ext cx="2334247" cy="4647594"/>
          </a:xfrm>
          <a:prstGeom prst="roundRect">
            <a:avLst>
              <a:gd name="adj" fmla="val 8085"/>
            </a:avLst>
          </a:prstGeom>
          <a:noFill/>
          <a:ln w="381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BD8FEA3-940D-CE41-85B3-0374BE94E81F}"/>
              </a:ext>
            </a:extLst>
          </p:cNvPr>
          <p:cNvCxnSpPr>
            <a:cxnSpLocks/>
            <a:stCxn id="3" idx="3"/>
            <a:endCxn id="4" idx="1"/>
          </p:cNvCxnSpPr>
          <p:nvPr/>
        </p:nvCxnSpPr>
        <p:spPr bwMode="auto">
          <a:xfrm>
            <a:off x="2583032" y="3982735"/>
            <a:ext cx="755989" cy="0"/>
          </a:xfrm>
          <a:prstGeom prst="straightConnector1">
            <a:avLst/>
          </a:prstGeom>
          <a:solidFill>
            <a:schemeClr val="accent2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F60E2A3B-410F-7840-A261-835CF7FA0D52}"/>
              </a:ext>
            </a:extLst>
          </p:cNvPr>
          <p:cNvSpPr/>
          <p:nvPr/>
        </p:nvSpPr>
        <p:spPr bwMode="auto">
          <a:xfrm>
            <a:off x="5798538" y="1703330"/>
            <a:ext cx="2334247" cy="4603202"/>
          </a:xfrm>
          <a:prstGeom prst="roundRect">
            <a:avLst>
              <a:gd name="adj" fmla="val 8085"/>
            </a:avLst>
          </a:prstGeom>
          <a:noFill/>
          <a:ln w="381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F21D3A6-16F8-6449-AFEF-EA9C4ECBC944}"/>
              </a:ext>
            </a:extLst>
          </p:cNvPr>
          <p:cNvCxnSpPr>
            <a:cxnSpLocks/>
            <a:stCxn id="5" idx="1"/>
            <a:endCxn id="12" idx="3"/>
          </p:cNvCxnSpPr>
          <p:nvPr/>
        </p:nvCxnSpPr>
        <p:spPr bwMode="auto">
          <a:xfrm flipH="1">
            <a:off x="8132785" y="4004931"/>
            <a:ext cx="791448" cy="0"/>
          </a:xfrm>
          <a:prstGeom prst="straightConnector1">
            <a:avLst/>
          </a:prstGeom>
          <a:solidFill>
            <a:schemeClr val="accent2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CD32AEB8-7BD2-DA47-94AD-5EF91D9E2C9B}"/>
              </a:ext>
            </a:extLst>
          </p:cNvPr>
          <p:cNvSpPr/>
          <p:nvPr/>
        </p:nvSpPr>
        <p:spPr bwMode="auto">
          <a:xfrm>
            <a:off x="1050214" y="1750001"/>
            <a:ext cx="2113659" cy="910317"/>
          </a:xfrm>
          <a:prstGeom prst="roundRect">
            <a:avLst/>
          </a:prstGeom>
          <a:solidFill>
            <a:schemeClr val="accent2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2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Avg</a:t>
            </a:r>
            <a:r>
              <a:rPr kumimoji="0" lang="en-GB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 distance between observations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E1D8C4D8-D250-5C47-8066-A6052E9598A5}"/>
              </a:ext>
            </a:extLst>
          </p:cNvPr>
          <p:cNvSpPr/>
          <p:nvPr/>
        </p:nvSpPr>
        <p:spPr bwMode="auto">
          <a:xfrm>
            <a:off x="8307933" y="1750001"/>
            <a:ext cx="2113659" cy="910317"/>
          </a:xfrm>
          <a:prstGeom prst="roundRect">
            <a:avLst/>
          </a:prstGeom>
          <a:solidFill>
            <a:schemeClr val="accent2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2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Avg</a:t>
            </a:r>
            <a:r>
              <a:rPr kumimoji="0" lang="en-GB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 distance between centroids</a:t>
            </a:r>
          </a:p>
        </p:txBody>
      </p:sp>
    </p:spTree>
    <p:extLst>
      <p:ext uri="{BB962C8B-B14F-4D97-AF65-F5344CB8AC3E}">
        <p14:creationId xmlns:p14="http://schemas.microsoft.com/office/powerpoint/2010/main" val="39333891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idx="4294967295"/>
          </p:nvPr>
        </p:nvSpPr>
        <p:spPr>
          <a:xfrm>
            <a:off x="985838" y="980728"/>
            <a:ext cx="10220325" cy="3937000"/>
          </a:xfrm>
        </p:spPr>
        <p:txBody>
          <a:bodyPr anchor="ctr">
            <a:normAutofit/>
          </a:bodyPr>
          <a:lstStyle/>
          <a:p>
            <a:r>
              <a:rPr lang="en-GB" sz="6600" b="1" dirty="0">
                <a:solidFill>
                  <a:srgbClr val="C00000"/>
                </a:solidFill>
                <a:latin typeface="+mj-lt"/>
              </a:rPr>
              <a:t>So far so good?</a:t>
            </a:r>
          </a:p>
          <a:p>
            <a:r>
              <a:rPr lang="en-GB" sz="6600" b="1" dirty="0">
                <a:solidFill>
                  <a:srgbClr val="FFFF00"/>
                </a:solidFill>
                <a:latin typeface="+mj-lt"/>
              </a:rPr>
              <a:t>Any questions?</a:t>
            </a:r>
          </a:p>
          <a:p>
            <a:r>
              <a:rPr lang="en-GB" sz="6600" b="1" dirty="0">
                <a:solidFill>
                  <a:srgbClr val="00B050"/>
                </a:solidFill>
                <a:latin typeface="+mj-lt"/>
              </a:rPr>
              <a:t>Ready to move on?</a:t>
            </a:r>
          </a:p>
        </p:txBody>
      </p:sp>
    </p:spTree>
    <p:extLst>
      <p:ext uri="{BB962C8B-B14F-4D97-AF65-F5344CB8AC3E}">
        <p14:creationId xmlns:p14="http://schemas.microsoft.com/office/powerpoint/2010/main" val="2461771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idx="4294967295"/>
          </p:nvPr>
        </p:nvSpPr>
        <p:spPr>
          <a:xfrm>
            <a:off x="985838" y="980728"/>
            <a:ext cx="10220325" cy="3937000"/>
          </a:xfrm>
        </p:spPr>
        <p:txBody>
          <a:bodyPr anchor="ctr">
            <a:normAutofit/>
          </a:bodyPr>
          <a:lstStyle/>
          <a:p>
            <a:r>
              <a:rPr lang="en-GB" sz="6600" b="1" dirty="0">
                <a:solidFill>
                  <a:srgbClr val="C00000"/>
                </a:solidFill>
                <a:latin typeface="+mj-lt"/>
              </a:rPr>
              <a:t>Any questions</a:t>
            </a:r>
            <a:r>
              <a:rPr lang="en-GB" sz="6600" b="1" dirty="0">
                <a:solidFill>
                  <a:srgbClr val="C00000"/>
                </a:solidFill>
              </a:rPr>
              <a:t>?</a:t>
            </a:r>
          </a:p>
          <a:p>
            <a:r>
              <a:rPr lang="en-GB" sz="6600" b="1" dirty="0">
                <a:solidFill>
                  <a:srgbClr val="00B050"/>
                </a:solidFill>
                <a:latin typeface="+mj-lt"/>
              </a:rPr>
              <a:t>Ready to start?</a:t>
            </a:r>
          </a:p>
        </p:txBody>
      </p:sp>
    </p:spTree>
    <p:extLst>
      <p:ext uri="{BB962C8B-B14F-4D97-AF65-F5344CB8AC3E}">
        <p14:creationId xmlns:p14="http://schemas.microsoft.com/office/powerpoint/2010/main" val="3292493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F7D24F-5A78-934E-961E-B6992FA318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800" dirty="0"/>
              <a:t>Ward’s hierarchical clustering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6CCA4A-08F7-BD48-B2B1-CC6F091F9D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800" b="1" dirty="0"/>
              <a:t>The guiding principle</a:t>
            </a:r>
          </a:p>
          <a:p>
            <a:r>
              <a:rPr lang="en-GB" sz="2400" dirty="0"/>
              <a:t>This method is based on the linear model criterion of </a:t>
            </a:r>
            <a:r>
              <a:rPr lang="en-GB" sz="2400" b="1" dirty="0"/>
              <a:t>least squares</a:t>
            </a:r>
            <a:r>
              <a:rPr lang="en-GB" sz="2400" dirty="0"/>
              <a:t>. [relates them to the linear model]</a:t>
            </a:r>
          </a:p>
          <a:p>
            <a:pPr lvl="1"/>
            <a:r>
              <a:rPr lang="en-GB" sz="2400" dirty="0"/>
              <a:t>The guiding principle is to minimize the within-cluster sum of squared errors. </a:t>
            </a:r>
            <a:r>
              <a:rPr lang="en-GB" sz="2400" dirty="0">
                <a:sym typeface="Wingdings" pitchFamily="2" charset="2"/>
              </a:rPr>
              <a:t> minimising the within group variability.</a:t>
            </a:r>
          </a:p>
          <a:p>
            <a:pPr lvl="1"/>
            <a:r>
              <a:rPr lang="en-GB" sz="2400" dirty="0">
                <a:sym typeface="Wingdings" pitchFamily="2" charset="2"/>
              </a:rPr>
              <a:t>It leads to compact “spherical” clusters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AEA1BA-6693-0340-BFFB-6C626C5464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4E74DC-233D-9749-8FDC-BCD7B187527C}" type="datetime1">
              <a:rPr lang="en-GB" smtClean="0"/>
              <a:t>01/11/2022</a:t>
            </a:fld>
            <a:r>
              <a:rPr lang="en-GB"/>
              <a:t>27/08/2018</a:t>
            </a:r>
            <a:endParaRPr lang="en-GB" dirty="0"/>
          </a:p>
        </p:txBody>
      </p:sp>
      <p:grpSp>
        <p:nvGrpSpPr>
          <p:cNvPr id="1055" name="Group 1054">
            <a:extLst>
              <a:ext uri="{FF2B5EF4-FFF2-40B4-BE49-F238E27FC236}">
                <a16:creationId xmlns:a16="http://schemas.microsoft.com/office/drawing/2014/main" id="{FD0E343C-B7B8-AF41-8EB8-B52185AE6F71}"/>
              </a:ext>
            </a:extLst>
          </p:cNvPr>
          <p:cNvGrpSpPr/>
          <p:nvPr/>
        </p:nvGrpSpPr>
        <p:grpSpPr>
          <a:xfrm>
            <a:off x="985838" y="4071022"/>
            <a:ext cx="4884875" cy="2104487"/>
            <a:chOff x="985838" y="3633704"/>
            <a:chExt cx="4884875" cy="2104487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C9BCA56D-C51A-EB46-A8DB-906CB630FF4B}"/>
                </a:ext>
              </a:extLst>
            </p:cNvPr>
            <p:cNvGrpSpPr/>
            <p:nvPr/>
          </p:nvGrpSpPr>
          <p:grpSpPr>
            <a:xfrm>
              <a:off x="1619788" y="3905690"/>
              <a:ext cx="3836551" cy="1486478"/>
              <a:chOff x="1262301" y="3535051"/>
              <a:chExt cx="3836551" cy="1486478"/>
            </a:xfrm>
          </p:grpSpPr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F73DFFE0-AE25-3B45-A850-02643E2FD08C}"/>
                  </a:ext>
                </a:extLst>
              </p:cNvPr>
              <p:cNvSpPr/>
              <p:nvPr/>
            </p:nvSpPr>
            <p:spPr bwMode="auto">
              <a:xfrm>
                <a:off x="1442301" y="3535051"/>
                <a:ext cx="360000" cy="360000"/>
              </a:xfrm>
              <a:prstGeom prst="ellipse">
                <a:avLst/>
              </a:prstGeom>
              <a:solidFill>
                <a:srgbClr val="C00000"/>
              </a:solidFill>
              <a:ln w="1778" cap="flat" cmpd="sng" algn="ctr">
                <a:solidFill>
                  <a:srgbClr val="C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U Passata" pitchFamily="34" charset="0"/>
                  <a:buNone/>
                  <a:tabLst/>
                </a:pPr>
                <a:endParaRPr kumimoji="0" lang="en-GB" sz="1600" b="0" i="0" u="none" strike="noStrike" cap="none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latin typeface="AU Passata" pitchFamily="34" charset="0"/>
                </a:endParaRPr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A2F2FDDF-95B8-2D48-A08F-6C22AB509A72}"/>
                  </a:ext>
                </a:extLst>
              </p:cNvPr>
              <p:cNvSpPr/>
              <p:nvPr/>
            </p:nvSpPr>
            <p:spPr bwMode="auto">
              <a:xfrm>
                <a:off x="1262301" y="3910544"/>
                <a:ext cx="360000" cy="360000"/>
              </a:xfrm>
              <a:prstGeom prst="ellipse">
                <a:avLst/>
              </a:prstGeom>
              <a:solidFill>
                <a:srgbClr val="C00000"/>
              </a:solidFill>
              <a:ln w="1778" cap="flat" cmpd="sng" algn="ctr">
                <a:solidFill>
                  <a:srgbClr val="C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U Passata" pitchFamily="34" charset="0"/>
                  <a:buNone/>
                  <a:tabLst/>
                </a:pPr>
                <a:endParaRPr kumimoji="0" lang="en-GB" sz="1600" b="0" i="0" u="none" strike="noStrike" cap="none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latin typeface="AU Passata" pitchFamily="34" charset="0"/>
                </a:endParaRPr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BA507FFD-8B79-404F-9253-D700E2861411}"/>
                  </a:ext>
                </a:extLst>
              </p:cNvPr>
              <p:cNvSpPr/>
              <p:nvPr/>
            </p:nvSpPr>
            <p:spPr bwMode="auto">
              <a:xfrm>
                <a:off x="1442301" y="4286037"/>
                <a:ext cx="360000" cy="360000"/>
              </a:xfrm>
              <a:prstGeom prst="ellipse">
                <a:avLst/>
              </a:prstGeom>
              <a:solidFill>
                <a:srgbClr val="C00000"/>
              </a:solidFill>
              <a:ln w="1778" cap="flat" cmpd="sng" algn="ctr">
                <a:solidFill>
                  <a:srgbClr val="C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U Passata" pitchFamily="34" charset="0"/>
                  <a:buNone/>
                  <a:tabLst/>
                </a:pPr>
                <a:endParaRPr kumimoji="0" lang="en-GB" sz="1600" b="0" i="0" u="none" strike="noStrike" cap="none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latin typeface="AU Passata" pitchFamily="34" charset="0"/>
                </a:endParaRPr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A1AB6A73-493A-7A48-A6F1-E262C96DC518}"/>
                  </a:ext>
                </a:extLst>
              </p:cNvPr>
              <p:cNvSpPr/>
              <p:nvPr/>
            </p:nvSpPr>
            <p:spPr bwMode="auto">
              <a:xfrm>
                <a:off x="1802301" y="4661529"/>
                <a:ext cx="360000" cy="360000"/>
              </a:xfrm>
              <a:prstGeom prst="ellipse">
                <a:avLst/>
              </a:prstGeom>
              <a:solidFill>
                <a:srgbClr val="C00000"/>
              </a:solidFill>
              <a:ln w="1778" cap="flat" cmpd="sng" algn="ctr">
                <a:solidFill>
                  <a:srgbClr val="C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U Passata" pitchFamily="34" charset="0"/>
                  <a:buNone/>
                  <a:tabLst/>
                </a:pPr>
                <a:endParaRPr kumimoji="0" lang="en-GB" sz="1600" b="0" i="0" u="none" strike="noStrike" cap="none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latin typeface="AU Passata" pitchFamily="34" charset="0"/>
                </a:endParaRPr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7ECD5409-9AC0-C744-B0CF-27C54D1BB84E}"/>
                  </a:ext>
                </a:extLst>
              </p:cNvPr>
              <p:cNvSpPr/>
              <p:nvPr/>
            </p:nvSpPr>
            <p:spPr bwMode="auto">
              <a:xfrm>
                <a:off x="4253060" y="3550544"/>
                <a:ext cx="360000" cy="360000"/>
              </a:xfrm>
              <a:prstGeom prst="ellipse">
                <a:avLst/>
              </a:prstGeom>
              <a:solidFill>
                <a:schemeClr val="accent5"/>
              </a:solidFill>
              <a:ln w="1778" cap="flat" cmpd="sng" algn="ctr">
                <a:solidFill>
                  <a:schemeClr val="accent5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U Passata" pitchFamily="34" charset="0"/>
                  <a:buNone/>
                  <a:tabLst/>
                </a:pPr>
                <a:endParaRPr kumimoji="0" lang="en-GB" sz="1600" b="0" i="0" u="none" strike="noStrike" cap="none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latin typeface="AU Passata" pitchFamily="34" charset="0"/>
                </a:endParaRPr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6A6CB911-63F2-D949-8286-30F50DF6B2AB}"/>
                  </a:ext>
                </a:extLst>
              </p:cNvPr>
              <p:cNvSpPr/>
              <p:nvPr/>
            </p:nvSpPr>
            <p:spPr bwMode="auto">
              <a:xfrm>
                <a:off x="4738852" y="3877110"/>
                <a:ext cx="360000" cy="360000"/>
              </a:xfrm>
              <a:prstGeom prst="ellipse">
                <a:avLst/>
              </a:prstGeom>
              <a:solidFill>
                <a:schemeClr val="accent5"/>
              </a:solidFill>
              <a:ln w="1778" cap="flat" cmpd="sng" algn="ctr">
                <a:solidFill>
                  <a:schemeClr val="accent5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U Passata" pitchFamily="34" charset="0"/>
                  <a:buNone/>
                  <a:tabLst/>
                </a:pPr>
                <a:endParaRPr kumimoji="0" lang="en-GB" sz="1600" b="0" i="0" u="none" strike="noStrike" cap="none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latin typeface="AU Passata" pitchFamily="34" charset="0"/>
                </a:endParaRPr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B4812C4D-8664-A14E-B4E7-AFCD390739B4}"/>
                  </a:ext>
                </a:extLst>
              </p:cNvPr>
              <p:cNvSpPr/>
              <p:nvPr/>
            </p:nvSpPr>
            <p:spPr bwMode="auto">
              <a:xfrm>
                <a:off x="4073060" y="4203676"/>
                <a:ext cx="360000" cy="360000"/>
              </a:xfrm>
              <a:prstGeom prst="ellipse">
                <a:avLst/>
              </a:prstGeom>
              <a:solidFill>
                <a:schemeClr val="accent5"/>
              </a:solidFill>
              <a:ln w="1778" cap="flat" cmpd="sng" algn="ctr">
                <a:solidFill>
                  <a:schemeClr val="accent5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U Passata" pitchFamily="34" charset="0"/>
                  <a:buNone/>
                  <a:tabLst/>
                </a:pPr>
                <a:endParaRPr kumimoji="0" lang="en-GB" sz="1600" b="0" i="0" u="none" strike="noStrike" cap="none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latin typeface="AU Passata" pitchFamily="34" charset="0"/>
                </a:endParaRPr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A57E051D-04FC-1F45-A020-A25FEB4C1398}"/>
                  </a:ext>
                </a:extLst>
              </p:cNvPr>
              <p:cNvSpPr/>
              <p:nvPr/>
            </p:nvSpPr>
            <p:spPr bwMode="auto">
              <a:xfrm>
                <a:off x="4433060" y="4530241"/>
                <a:ext cx="360000" cy="360000"/>
              </a:xfrm>
              <a:prstGeom prst="ellipse">
                <a:avLst/>
              </a:prstGeom>
              <a:solidFill>
                <a:schemeClr val="accent5"/>
              </a:solidFill>
              <a:ln w="1778" cap="flat" cmpd="sng" algn="ctr">
                <a:solidFill>
                  <a:schemeClr val="accent5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U Passata" pitchFamily="34" charset="0"/>
                  <a:buNone/>
                  <a:tabLst/>
                </a:pPr>
                <a:endParaRPr kumimoji="0" lang="en-GB" sz="1600" b="0" i="0" u="none" strike="noStrike" cap="none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latin typeface="AU Passata" pitchFamily="34" charset="0"/>
                </a:endParaRPr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17D45040-9265-FE40-9B11-1A98B1DCAE88}"/>
                  </a:ext>
                </a:extLst>
              </p:cNvPr>
              <p:cNvSpPr/>
              <p:nvPr/>
            </p:nvSpPr>
            <p:spPr bwMode="auto">
              <a:xfrm>
                <a:off x="3000576" y="4086494"/>
                <a:ext cx="180000" cy="180000"/>
              </a:xfrm>
              <a:prstGeom prst="ellipse">
                <a:avLst/>
              </a:prstGeom>
              <a:noFill/>
              <a:ln w="1778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U Passata" pitchFamily="34" charset="0"/>
                  <a:buNone/>
                  <a:tabLst/>
                </a:pPr>
                <a:endParaRPr kumimoji="0" lang="en-GB" sz="1600" b="0" i="0" u="none" strike="noStrike" cap="none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latin typeface="AU Passata" pitchFamily="34" charset="0"/>
                </a:endParaRPr>
              </a:p>
            </p:txBody>
          </p:sp>
          <p:cxnSp>
            <p:nvCxnSpPr>
              <p:cNvPr id="52" name="Straight Arrow Connector 51">
                <a:extLst>
                  <a:ext uri="{FF2B5EF4-FFF2-40B4-BE49-F238E27FC236}">
                    <a16:creationId xmlns:a16="http://schemas.microsoft.com/office/drawing/2014/main" id="{542A8DD9-3DF8-4F41-BB30-76CCC35F66D6}"/>
                  </a:ext>
                </a:extLst>
              </p:cNvPr>
              <p:cNvCxnSpPr>
                <a:cxnSpLocks/>
                <a:stCxn id="43" idx="6"/>
                <a:endCxn id="51" idx="2"/>
              </p:cNvCxnSpPr>
              <p:nvPr/>
            </p:nvCxnSpPr>
            <p:spPr bwMode="auto">
              <a:xfrm>
                <a:off x="1802301" y="3715051"/>
                <a:ext cx="1198275" cy="461443"/>
              </a:xfrm>
              <a:prstGeom prst="straightConnector1">
                <a:avLst/>
              </a:prstGeom>
              <a:solidFill>
                <a:schemeClr val="accent2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53" name="Straight Arrow Connector 52">
                <a:extLst>
                  <a:ext uri="{FF2B5EF4-FFF2-40B4-BE49-F238E27FC236}">
                    <a16:creationId xmlns:a16="http://schemas.microsoft.com/office/drawing/2014/main" id="{5C19DE77-0F7B-9445-A3C5-A9A3DDAF8BD9}"/>
                  </a:ext>
                </a:extLst>
              </p:cNvPr>
              <p:cNvCxnSpPr>
                <a:cxnSpLocks/>
                <a:stCxn id="44" idx="6"/>
                <a:endCxn id="51" idx="2"/>
              </p:cNvCxnSpPr>
              <p:nvPr/>
            </p:nvCxnSpPr>
            <p:spPr bwMode="auto">
              <a:xfrm>
                <a:off x="1622301" y="4090544"/>
                <a:ext cx="1378275" cy="85950"/>
              </a:xfrm>
              <a:prstGeom prst="straightConnector1">
                <a:avLst/>
              </a:prstGeom>
              <a:solidFill>
                <a:schemeClr val="accent2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54" name="Straight Arrow Connector 53">
                <a:extLst>
                  <a:ext uri="{FF2B5EF4-FFF2-40B4-BE49-F238E27FC236}">
                    <a16:creationId xmlns:a16="http://schemas.microsoft.com/office/drawing/2014/main" id="{613D05B4-53A1-1342-B5C5-48E5DE154048}"/>
                  </a:ext>
                </a:extLst>
              </p:cNvPr>
              <p:cNvCxnSpPr>
                <a:cxnSpLocks/>
                <a:stCxn id="45" idx="6"/>
                <a:endCxn id="51" idx="2"/>
              </p:cNvCxnSpPr>
              <p:nvPr/>
            </p:nvCxnSpPr>
            <p:spPr bwMode="auto">
              <a:xfrm flipV="1">
                <a:off x="1802301" y="4176494"/>
                <a:ext cx="1198275" cy="289543"/>
              </a:xfrm>
              <a:prstGeom prst="straightConnector1">
                <a:avLst/>
              </a:prstGeom>
              <a:solidFill>
                <a:schemeClr val="accent2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55" name="Straight Arrow Connector 54">
                <a:extLst>
                  <a:ext uri="{FF2B5EF4-FFF2-40B4-BE49-F238E27FC236}">
                    <a16:creationId xmlns:a16="http://schemas.microsoft.com/office/drawing/2014/main" id="{5CE0C946-4592-8849-B8F0-5F27130BFFD4}"/>
                  </a:ext>
                </a:extLst>
              </p:cNvPr>
              <p:cNvCxnSpPr>
                <a:cxnSpLocks/>
                <a:stCxn id="46" idx="6"/>
                <a:endCxn id="51" idx="2"/>
              </p:cNvCxnSpPr>
              <p:nvPr/>
            </p:nvCxnSpPr>
            <p:spPr bwMode="auto">
              <a:xfrm flipV="1">
                <a:off x="2162301" y="4176494"/>
                <a:ext cx="838275" cy="665035"/>
              </a:xfrm>
              <a:prstGeom prst="straightConnector1">
                <a:avLst/>
              </a:prstGeom>
              <a:solidFill>
                <a:schemeClr val="accent2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56" name="Straight Arrow Connector 55">
                <a:extLst>
                  <a:ext uri="{FF2B5EF4-FFF2-40B4-BE49-F238E27FC236}">
                    <a16:creationId xmlns:a16="http://schemas.microsoft.com/office/drawing/2014/main" id="{F9572E99-EDF2-C042-86FC-C7AFC3ED95F1}"/>
                  </a:ext>
                </a:extLst>
              </p:cNvPr>
              <p:cNvCxnSpPr>
                <a:cxnSpLocks/>
                <a:stCxn id="47" idx="2"/>
                <a:endCxn id="51" idx="6"/>
              </p:cNvCxnSpPr>
              <p:nvPr/>
            </p:nvCxnSpPr>
            <p:spPr bwMode="auto">
              <a:xfrm flipH="1">
                <a:off x="3180576" y="3730544"/>
                <a:ext cx="1072484" cy="445950"/>
              </a:xfrm>
              <a:prstGeom prst="straightConnector1">
                <a:avLst/>
              </a:prstGeom>
              <a:solidFill>
                <a:schemeClr val="accent2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57" name="Straight Arrow Connector 56">
                <a:extLst>
                  <a:ext uri="{FF2B5EF4-FFF2-40B4-BE49-F238E27FC236}">
                    <a16:creationId xmlns:a16="http://schemas.microsoft.com/office/drawing/2014/main" id="{BD084096-DF70-1F40-ADC7-9D35ECB62EFD}"/>
                  </a:ext>
                </a:extLst>
              </p:cNvPr>
              <p:cNvCxnSpPr>
                <a:cxnSpLocks/>
                <a:stCxn id="48" idx="2"/>
                <a:endCxn id="51" idx="6"/>
              </p:cNvCxnSpPr>
              <p:nvPr/>
            </p:nvCxnSpPr>
            <p:spPr bwMode="auto">
              <a:xfrm flipH="1">
                <a:off x="3180576" y="4057110"/>
                <a:ext cx="1558276" cy="119384"/>
              </a:xfrm>
              <a:prstGeom prst="straightConnector1">
                <a:avLst/>
              </a:prstGeom>
              <a:solidFill>
                <a:schemeClr val="accent2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58" name="Straight Arrow Connector 57">
                <a:extLst>
                  <a:ext uri="{FF2B5EF4-FFF2-40B4-BE49-F238E27FC236}">
                    <a16:creationId xmlns:a16="http://schemas.microsoft.com/office/drawing/2014/main" id="{9632B915-4E31-CA49-8F6F-332DF112D94F}"/>
                  </a:ext>
                </a:extLst>
              </p:cNvPr>
              <p:cNvCxnSpPr>
                <a:cxnSpLocks/>
                <a:stCxn id="49" idx="2"/>
                <a:endCxn id="51" idx="6"/>
              </p:cNvCxnSpPr>
              <p:nvPr/>
            </p:nvCxnSpPr>
            <p:spPr bwMode="auto">
              <a:xfrm flipH="1" flipV="1">
                <a:off x="3180576" y="4176494"/>
                <a:ext cx="892484" cy="207182"/>
              </a:xfrm>
              <a:prstGeom prst="straightConnector1">
                <a:avLst/>
              </a:prstGeom>
              <a:solidFill>
                <a:schemeClr val="accent2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59" name="Straight Arrow Connector 58">
                <a:extLst>
                  <a:ext uri="{FF2B5EF4-FFF2-40B4-BE49-F238E27FC236}">
                    <a16:creationId xmlns:a16="http://schemas.microsoft.com/office/drawing/2014/main" id="{662234B6-37A8-ED42-BBBF-FA7A67D0AB96}"/>
                  </a:ext>
                </a:extLst>
              </p:cNvPr>
              <p:cNvCxnSpPr>
                <a:cxnSpLocks/>
                <a:stCxn id="50" idx="2"/>
                <a:endCxn id="51" idx="6"/>
              </p:cNvCxnSpPr>
              <p:nvPr/>
            </p:nvCxnSpPr>
            <p:spPr bwMode="auto">
              <a:xfrm flipH="1" flipV="1">
                <a:off x="3180576" y="4176494"/>
                <a:ext cx="1252484" cy="533747"/>
              </a:xfrm>
              <a:prstGeom prst="straightConnector1">
                <a:avLst/>
              </a:prstGeom>
              <a:solidFill>
                <a:schemeClr val="accent2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</p:grpSp>
        <p:sp>
          <p:nvSpPr>
            <p:cNvPr id="1051" name="Oval 1050">
              <a:extLst>
                <a:ext uri="{FF2B5EF4-FFF2-40B4-BE49-F238E27FC236}">
                  <a16:creationId xmlns:a16="http://schemas.microsoft.com/office/drawing/2014/main" id="{DB4A5826-B8FD-AC4E-A1EC-45D1C3A54F90}"/>
                </a:ext>
              </a:extLst>
            </p:cNvPr>
            <p:cNvSpPr/>
            <p:nvPr/>
          </p:nvSpPr>
          <p:spPr bwMode="auto">
            <a:xfrm>
              <a:off x="985838" y="3633704"/>
              <a:ext cx="4884875" cy="2104487"/>
            </a:xfrm>
            <a:prstGeom prst="ellipse">
              <a:avLst/>
            </a:prstGeom>
            <a:noFill/>
            <a:ln w="38100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GB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</p:grpSp>
      <p:grpSp>
        <p:nvGrpSpPr>
          <p:cNvPr id="1054" name="Group 1053">
            <a:extLst>
              <a:ext uri="{FF2B5EF4-FFF2-40B4-BE49-F238E27FC236}">
                <a16:creationId xmlns:a16="http://schemas.microsoft.com/office/drawing/2014/main" id="{8A0DDF4F-169F-F64B-8A4A-DCDB452FD1EE}"/>
              </a:ext>
            </a:extLst>
          </p:cNvPr>
          <p:cNvGrpSpPr/>
          <p:nvPr/>
        </p:nvGrpSpPr>
        <p:grpSpPr>
          <a:xfrm>
            <a:off x="7615856" y="4034405"/>
            <a:ext cx="3246492" cy="1900090"/>
            <a:chOff x="7615856" y="3597087"/>
            <a:chExt cx="3246492" cy="1900090"/>
          </a:xfrm>
        </p:grpSpPr>
        <p:grpSp>
          <p:nvGrpSpPr>
            <p:cNvPr id="1052" name="Group 1051">
              <a:extLst>
                <a:ext uri="{FF2B5EF4-FFF2-40B4-BE49-F238E27FC236}">
                  <a16:creationId xmlns:a16="http://schemas.microsoft.com/office/drawing/2014/main" id="{531F7A06-DC8C-0848-BD59-A617A7E53E10}"/>
                </a:ext>
              </a:extLst>
            </p:cNvPr>
            <p:cNvGrpSpPr/>
            <p:nvPr/>
          </p:nvGrpSpPr>
          <p:grpSpPr>
            <a:xfrm>
              <a:off x="7615856" y="3597087"/>
              <a:ext cx="1231104" cy="1900090"/>
              <a:chOff x="7615856" y="3597087"/>
              <a:chExt cx="1231104" cy="1900090"/>
            </a:xfrm>
          </p:grpSpPr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90119309-0BFE-EC41-A97B-5D4B1E41D853}"/>
                  </a:ext>
                </a:extLst>
              </p:cNvPr>
              <p:cNvSpPr/>
              <p:nvPr/>
            </p:nvSpPr>
            <p:spPr bwMode="auto">
              <a:xfrm>
                <a:off x="7951569" y="3760919"/>
                <a:ext cx="360000" cy="360000"/>
              </a:xfrm>
              <a:prstGeom prst="ellipse">
                <a:avLst/>
              </a:prstGeom>
              <a:solidFill>
                <a:srgbClr val="C00000"/>
              </a:solidFill>
              <a:ln w="1778" cap="flat" cmpd="sng" algn="ctr">
                <a:solidFill>
                  <a:srgbClr val="C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U Passata" pitchFamily="34" charset="0"/>
                  <a:buNone/>
                  <a:tabLst/>
                </a:pPr>
                <a:endParaRPr kumimoji="0" lang="en-GB" sz="1600" b="0" i="0" u="none" strike="noStrike" cap="none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latin typeface="AU Passata" pitchFamily="34" charset="0"/>
                </a:endParaRPr>
              </a:p>
            </p:txBody>
          </p: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2F7DF626-DAD5-D546-984F-1200FA657DB2}"/>
                  </a:ext>
                </a:extLst>
              </p:cNvPr>
              <p:cNvSpPr/>
              <p:nvPr/>
            </p:nvSpPr>
            <p:spPr bwMode="auto">
              <a:xfrm>
                <a:off x="7771569" y="4136412"/>
                <a:ext cx="360000" cy="360000"/>
              </a:xfrm>
              <a:prstGeom prst="ellipse">
                <a:avLst/>
              </a:prstGeom>
              <a:solidFill>
                <a:srgbClr val="C00000"/>
              </a:solidFill>
              <a:ln w="1778" cap="flat" cmpd="sng" algn="ctr">
                <a:solidFill>
                  <a:srgbClr val="C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U Passata" pitchFamily="34" charset="0"/>
                  <a:buNone/>
                  <a:tabLst/>
                </a:pPr>
                <a:endParaRPr kumimoji="0" lang="en-GB" sz="1600" b="0" i="0" u="none" strike="noStrike" cap="none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latin typeface="AU Passata" pitchFamily="34" charset="0"/>
                </a:endParaRPr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DE83E932-3D7A-804E-87AB-EDBB2913839F}"/>
                  </a:ext>
                </a:extLst>
              </p:cNvPr>
              <p:cNvSpPr/>
              <p:nvPr/>
            </p:nvSpPr>
            <p:spPr bwMode="auto">
              <a:xfrm>
                <a:off x="7951569" y="4511905"/>
                <a:ext cx="360000" cy="360000"/>
              </a:xfrm>
              <a:prstGeom prst="ellipse">
                <a:avLst/>
              </a:prstGeom>
              <a:solidFill>
                <a:srgbClr val="C00000"/>
              </a:solidFill>
              <a:ln w="1778" cap="flat" cmpd="sng" algn="ctr">
                <a:solidFill>
                  <a:srgbClr val="C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U Passata" pitchFamily="34" charset="0"/>
                  <a:buNone/>
                  <a:tabLst/>
                </a:pPr>
                <a:endParaRPr kumimoji="0" lang="en-GB" sz="1600" b="0" i="0" u="none" strike="noStrike" cap="none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latin typeface="AU Passata" pitchFamily="34" charset="0"/>
                </a:endParaRPr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5A77F0E0-7BA5-234E-8DF7-D87C074776B9}"/>
                  </a:ext>
                </a:extLst>
              </p:cNvPr>
              <p:cNvSpPr/>
              <p:nvPr/>
            </p:nvSpPr>
            <p:spPr bwMode="auto">
              <a:xfrm>
                <a:off x="8311569" y="4887397"/>
                <a:ext cx="360000" cy="360000"/>
              </a:xfrm>
              <a:prstGeom prst="ellipse">
                <a:avLst/>
              </a:prstGeom>
              <a:solidFill>
                <a:srgbClr val="C00000"/>
              </a:solidFill>
              <a:ln w="1778" cap="flat" cmpd="sng" algn="ctr">
                <a:solidFill>
                  <a:srgbClr val="C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U Passata" pitchFamily="34" charset="0"/>
                  <a:buNone/>
                  <a:tabLst/>
                </a:pPr>
                <a:endParaRPr kumimoji="0" lang="en-GB" sz="1600" b="0" i="0" u="none" strike="noStrike" cap="none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latin typeface="AU Passata" pitchFamily="34" charset="0"/>
                </a:endParaRPr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A976E10E-A4CF-FB4A-9E6E-C1A76214543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8398531" y="4377369"/>
                <a:ext cx="72000" cy="72000"/>
              </a:xfrm>
              <a:prstGeom prst="ellipse">
                <a:avLst/>
              </a:prstGeom>
              <a:noFill/>
              <a:ln w="1778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U Passata" pitchFamily="34" charset="0"/>
                  <a:buNone/>
                  <a:tabLst/>
                </a:pPr>
                <a:endParaRPr kumimoji="0" lang="en-GB" sz="1600" b="0" i="0" u="none" strike="noStrike" cap="none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latin typeface="AU Passata" pitchFamily="34" charset="0"/>
                </a:endParaRPr>
              </a:p>
            </p:txBody>
          </p: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6AF080FC-AA57-1E40-A819-EB01B9D0E9F4}"/>
                  </a:ext>
                </a:extLst>
              </p:cNvPr>
              <p:cNvCxnSpPr>
                <a:cxnSpLocks/>
                <a:stCxn id="5" idx="6"/>
                <a:endCxn id="14" idx="2"/>
              </p:cNvCxnSpPr>
              <p:nvPr/>
            </p:nvCxnSpPr>
            <p:spPr bwMode="auto">
              <a:xfrm>
                <a:off x="8311569" y="3940919"/>
                <a:ext cx="86962" cy="472450"/>
              </a:xfrm>
              <a:prstGeom prst="straightConnector1">
                <a:avLst/>
              </a:prstGeom>
              <a:solidFill>
                <a:schemeClr val="accent2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CFB55C6D-3790-8747-9962-71735A143849}"/>
                  </a:ext>
                </a:extLst>
              </p:cNvPr>
              <p:cNvCxnSpPr>
                <a:cxnSpLocks/>
                <a:stCxn id="7" idx="6"/>
                <a:endCxn id="14" idx="2"/>
              </p:cNvCxnSpPr>
              <p:nvPr/>
            </p:nvCxnSpPr>
            <p:spPr bwMode="auto">
              <a:xfrm>
                <a:off x="8131569" y="4316412"/>
                <a:ext cx="266962" cy="96957"/>
              </a:xfrm>
              <a:prstGeom prst="straightConnector1">
                <a:avLst/>
              </a:prstGeom>
              <a:solidFill>
                <a:schemeClr val="accent2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35C49EB5-B1C5-2E4F-AE0D-D43E518DE6DF}"/>
                  </a:ext>
                </a:extLst>
              </p:cNvPr>
              <p:cNvCxnSpPr>
                <a:cxnSpLocks/>
                <a:stCxn id="8" idx="7"/>
                <a:endCxn id="14" idx="2"/>
              </p:cNvCxnSpPr>
              <p:nvPr/>
            </p:nvCxnSpPr>
            <p:spPr bwMode="auto">
              <a:xfrm flipV="1">
                <a:off x="8258848" y="4413369"/>
                <a:ext cx="139683" cy="151257"/>
              </a:xfrm>
              <a:prstGeom prst="straightConnector1">
                <a:avLst/>
              </a:prstGeom>
              <a:solidFill>
                <a:schemeClr val="accent2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8C950902-3BB3-8E44-8132-B7BC4D8C6DDC}"/>
                  </a:ext>
                </a:extLst>
              </p:cNvPr>
              <p:cNvCxnSpPr>
                <a:cxnSpLocks/>
                <a:stCxn id="9" idx="0"/>
                <a:endCxn id="14" idx="3"/>
              </p:cNvCxnSpPr>
              <p:nvPr/>
            </p:nvCxnSpPr>
            <p:spPr bwMode="auto">
              <a:xfrm flipH="1" flipV="1">
                <a:off x="8409075" y="4438825"/>
                <a:ext cx="82494" cy="448572"/>
              </a:xfrm>
              <a:prstGeom prst="straightConnector1">
                <a:avLst/>
              </a:prstGeom>
              <a:solidFill>
                <a:schemeClr val="accent2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B90FE35E-CA68-0241-A542-549349D35365}"/>
                  </a:ext>
                </a:extLst>
              </p:cNvPr>
              <p:cNvSpPr/>
              <p:nvPr/>
            </p:nvSpPr>
            <p:spPr bwMode="auto">
              <a:xfrm rot="20668020">
                <a:off x="7615856" y="3597087"/>
                <a:ext cx="1231104" cy="1900090"/>
              </a:xfrm>
              <a:prstGeom prst="ellipse">
                <a:avLst/>
              </a:prstGeom>
              <a:noFill/>
              <a:ln w="38100" cap="flat" cmpd="sng" algn="ctr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U Passata" pitchFamily="34" charset="0"/>
                  <a:buNone/>
                  <a:tabLst/>
                </a:pPr>
                <a:endParaRPr kumimoji="0" lang="en-GB" sz="1600" b="0" i="0" u="none" strike="noStrike" cap="none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latin typeface="AU Passata" pitchFamily="34" charset="0"/>
                </a:endParaRPr>
              </a:p>
            </p:txBody>
          </p:sp>
        </p:grpSp>
        <p:grpSp>
          <p:nvGrpSpPr>
            <p:cNvPr id="1053" name="Group 1052">
              <a:extLst>
                <a:ext uri="{FF2B5EF4-FFF2-40B4-BE49-F238E27FC236}">
                  <a16:creationId xmlns:a16="http://schemas.microsoft.com/office/drawing/2014/main" id="{D308A658-3516-EE47-8302-FAB02603FB52}"/>
                </a:ext>
              </a:extLst>
            </p:cNvPr>
            <p:cNvGrpSpPr/>
            <p:nvPr/>
          </p:nvGrpSpPr>
          <p:grpSpPr>
            <a:xfrm>
              <a:off x="9631244" y="3711278"/>
              <a:ext cx="1231104" cy="1491709"/>
              <a:chOff x="9631244" y="3711278"/>
              <a:chExt cx="1231104" cy="1491709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A425E61B-9763-4D4F-97AA-69C95C4C877C}"/>
                  </a:ext>
                </a:extLst>
              </p:cNvPr>
              <p:cNvSpPr/>
              <p:nvPr/>
            </p:nvSpPr>
            <p:spPr bwMode="auto">
              <a:xfrm>
                <a:off x="9953944" y="3776412"/>
                <a:ext cx="360000" cy="360000"/>
              </a:xfrm>
              <a:prstGeom prst="ellipse">
                <a:avLst/>
              </a:prstGeom>
              <a:solidFill>
                <a:schemeClr val="accent5"/>
              </a:solidFill>
              <a:ln w="1778" cap="flat" cmpd="sng" algn="ctr">
                <a:solidFill>
                  <a:schemeClr val="accent5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U Passata" pitchFamily="34" charset="0"/>
                  <a:buNone/>
                  <a:tabLst/>
                </a:pPr>
                <a:endParaRPr kumimoji="0" lang="en-GB" sz="1600" b="0" i="0" u="none" strike="noStrike" cap="none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latin typeface="AU Passata" pitchFamily="34" charset="0"/>
                </a:endParaRPr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AB2D2EA9-67C4-6845-BB71-1A7FA2C8C6F6}"/>
                  </a:ext>
                </a:extLst>
              </p:cNvPr>
              <p:cNvSpPr/>
              <p:nvPr/>
            </p:nvSpPr>
            <p:spPr bwMode="auto">
              <a:xfrm>
                <a:off x="10439736" y="4102978"/>
                <a:ext cx="360000" cy="360000"/>
              </a:xfrm>
              <a:prstGeom prst="ellipse">
                <a:avLst/>
              </a:prstGeom>
              <a:solidFill>
                <a:schemeClr val="accent5"/>
              </a:solidFill>
              <a:ln w="1778" cap="flat" cmpd="sng" algn="ctr">
                <a:solidFill>
                  <a:schemeClr val="accent5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U Passata" pitchFamily="34" charset="0"/>
                  <a:buNone/>
                  <a:tabLst/>
                </a:pPr>
                <a:endParaRPr kumimoji="0" lang="en-GB" sz="1600" b="0" i="0" u="none" strike="noStrike" cap="none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latin typeface="AU Passata" pitchFamily="34" charset="0"/>
                </a:endParaRPr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F6173252-BF20-4640-AC4D-07CC5561DA64}"/>
                  </a:ext>
                </a:extLst>
              </p:cNvPr>
              <p:cNvSpPr/>
              <p:nvPr/>
            </p:nvSpPr>
            <p:spPr bwMode="auto">
              <a:xfrm>
                <a:off x="9773944" y="4429544"/>
                <a:ext cx="360000" cy="360000"/>
              </a:xfrm>
              <a:prstGeom prst="ellipse">
                <a:avLst/>
              </a:prstGeom>
              <a:solidFill>
                <a:schemeClr val="accent5"/>
              </a:solidFill>
              <a:ln w="1778" cap="flat" cmpd="sng" algn="ctr">
                <a:solidFill>
                  <a:schemeClr val="accent5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U Passata" pitchFamily="34" charset="0"/>
                  <a:buNone/>
                  <a:tabLst/>
                </a:pPr>
                <a:endParaRPr kumimoji="0" lang="en-GB" sz="1600" b="0" i="0" u="none" strike="noStrike" cap="none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latin typeface="AU Passata" pitchFamily="34" charset="0"/>
                </a:endParaRPr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760B2DF1-0CC8-1546-8C94-7EE14DF78DD2}"/>
                  </a:ext>
                </a:extLst>
              </p:cNvPr>
              <p:cNvSpPr/>
              <p:nvPr/>
            </p:nvSpPr>
            <p:spPr bwMode="auto">
              <a:xfrm>
                <a:off x="10133944" y="4756109"/>
                <a:ext cx="360000" cy="360000"/>
              </a:xfrm>
              <a:prstGeom prst="ellipse">
                <a:avLst/>
              </a:prstGeom>
              <a:solidFill>
                <a:schemeClr val="accent5"/>
              </a:solidFill>
              <a:ln w="1778" cap="flat" cmpd="sng" algn="ctr">
                <a:solidFill>
                  <a:schemeClr val="accent5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U Passata" pitchFamily="34" charset="0"/>
                  <a:buNone/>
                  <a:tabLst/>
                </a:pPr>
                <a:endParaRPr kumimoji="0" lang="en-GB" sz="1600" b="0" i="0" u="none" strike="noStrike" cap="none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latin typeface="AU Passata" pitchFamily="34" charset="0"/>
                </a:endParaRPr>
              </a:p>
            </p:txBody>
          </p: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0F12401A-0D2F-4C43-B419-8BBBF6297D4E}"/>
                  </a:ext>
                </a:extLst>
              </p:cNvPr>
              <p:cNvCxnSpPr>
                <a:cxnSpLocks/>
                <a:stCxn id="10" idx="4"/>
                <a:endCxn id="60" idx="0"/>
              </p:cNvCxnSpPr>
              <p:nvPr/>
            </p:nvCxnSpPr>
            <p:spPr bwMode="auto">
              <a:xfrm>
                <a:off x="10133944" y="4136412"/>
                <a:ext cx="112852" cy="192478"/>
              </a:xfrm>
              <a:prstGeom prst="straightConnector1">
                <a:avLst/>
              </a:prstGeom>
              <a:solidFill>
                <a:schemeClr val="accent2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E96F3759-276C-D54E-A0BB-A756628F305B}"/>
                  </a:ext>
                </a:extLst>
              </p:cNvPr>
              <p:cNvCxnSpPr>
                <a:cxnSpLocks/>
                <a:stCxn id="11" idx="2"/>
                <a:endCxn id="60" idx="6"/>
              </p:cNvCxnSpPr>
              <p:nvPr/>
            </p:nvCxnSpPr>
            <p:spPr bwMode="auto">
              <a:xfrm flipH="1">
                <a:off x="10282796" y="4282978"/>
                <a:ext cx="156940" cy="81912"/>
              </a:xfrm>
              <a:prstGeom prst="straightConnector1">
                <a:avLst/>
              </a:prstGeom>
              <a:solidFill>
                <a:schemeClr val="accent2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35" name="Straight Arrow Connector 34">
                <a:extLst>
                  <a:ext uri="{FF2B5EF4-FFF2-40B4-BE49-F238E27FC236}">
                    <a16:creationId xmlns:a16="http://schemas.microsoft.com/office/drawing/2014/main" id="{9FE8AD55-99DC-B640-B579-3CCD8F8E97EF}"/>
                  </a:ext>
                </a:extLst>
              </p:cNvPr>
              <p:cNvCxnSpPr>
                <a:cxnSpLocks/>
                <a:stCxn id="12" idx="7"/>
                <a:endCxn id="60" idx="3"/>
              </p:cNvCxnSpPr>
              <p:nvPr/>
            </p:nvCxnSpPr>
            <p:spPr bwMode="auto">
              <a:xfrm flipV="1">
                <a:off x="10081223" y="4390346"/>
                <a:ext cx="140117" cy="91919"/>
              </a:xfrm>
              <a:prstGeom prst="straightConnector1">
                <a:avLst/>
              </a:prstGeom>
              <a:solidFill>
                <a:schemeClr val="accent2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EE4A89CC-2F6E-9849-93A5-0D940B2D0D3D}"/>
                  </a:ext>
                </a:extLst>
              </p:cNvPr>
              <p:cNvCxnSpPr>
                <a:cxnSpLocks/>
                <a:endCxn id="60" idx="4"/>
              </p:cNvCxnSpPr>
              <p:nvPr/>
            </p:nvCxnSpPr>
            <p:spPr bwMode="auto">
              <a:xfrm flipH="1" flipV="1">
                <a:off x="10246796" y="4400890"/>
                <a:ext cx="51396" cy="356308"/>
              </a:xfrm>
              <a:prstGeom prst="straightConnector1">
                <a:avLst/>
              </a:prstGeom>
              <a:solidFill>
                <a:schemeClr val="accent2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A2B447BC-15CA-2948-8DF4-1D6C1CF0128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0210796" y="4328890"/>
                <a:ext cx="72000" cy="72000"/>
              </a:xfrm>
              <a:prstGeom prst="ellipse">
                <a:avLst/>
              </a:prstGeom>
              <a:noFill/>
              <a:ln w="1778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U Passata" pitchFamily="34" charset="0"/>
                  <a:buNone/>
                  <a:tabLst/>
                </a:pPr>
                <a:endParaRPr kumimoji="0" lang="en-GB" sz="1600" b="0" i="0" u="none" strike="noStrike" cap="none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latin typeface="AU Passata" pitchFamily="34" charset="0"/>
                </a:endParaRPr>
              </a:p>
            </p:txBody>
          </p:sp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E050F712-5971-5F41-970A-D9A0F661D940}"/>
                  </a:ext>
                </a:extLst>
              </p:cNvPr>
              <p:cNvSpPr/>
              <p:nvPr/>
            </p:nvSpPr>
            <p:spPr bwMode="auto">
              <a:xfrm rot="20668020">
                <a:off x="9631244" y="3711278"/>
                <a:ext cx="1231104" cy="1491709"/>
              </a:xfrm>
              <a:prstGeom prst="ellipse">
                <a:avLst/>
              </a:prstGeom>
              <a:noFill/>
              <a:ln w="38100" cap="flat" cmpd="sng" algn="ctr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U Passata" pitchFamily="34" charset="0"/>
                  <a:buNone/>
                  <a:tabLst/>
                </a:pPr>
                <a:endParaRPr kumimoji="0" lang="en-GB" sz="1600" b="0" i="0" u="none" strike="noStrike" cap="none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latin typeface="AU Passata" pitchFamily="34" charset="0"/>
                </a:endParaRPr>
              </a:p>
            </p:txBody>
          </p:sp>
        </p:grpSp>
      </p:grpSp>
      <p:sp>
        <p:nvSpPr>
          <p:cNvPr id="1056" name="TextBox 1055">
            <a:extLst>
              <a:ext uri="{FF2B5EF4-FFF2-40B4-BE49-F238E27FC236}">
                <a16:creationId xmlns:a16="http://schemas.microsoft.com/office/drawing/2014/main" id="{22E253D9-A40C-5643-BAC3-B2610A10B178}"/>
              </a:ext>
            </a:extLst>
          </p:cNvPr>
          <p:cNvSpPr txBox="1"/>
          <p:nvPr/>
        </p:nvSpPr>
        <p:spPr>
          <a:xfrm>
            <a:off x="6431793" y="4651015"/>
            <a:ext cx="546496" cy="5262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GB" sz="3600" dirty="0">
                <a:latin typeface="+mn-lt"/>
              </a:rPr>
              <a:t>Vs.</a:t>
            </a:r>
          </a:p>
        </p:txBody>
      </p:sp>
    </p:spTree>
    <p:extLst>
      <p:ext uri="{BB962C8B-B14F-4D97-AF65-F5344CB8AC3E}">
        <p14:creationId xmlns:p14="http://schemas.microsoft.com/office/powerpoint/2010/main" val="16167057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F7D24F-5A78-934E-961E-B6992FA318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800" dirty="0"/>
              <a:t>Ward’s hierarchical clustering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6CCA4A-08F7-BD48-B2B1-CC6F091F9D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3200" b="1" dirty="0">
                <a:sym typeface="Wingdings" pitchFamily="2" charset="2"/>
              </a:rPr>
              <a:t>The how to in R</a:t>
            </a:r>
          </a:p>
          <a:p>
            <a:endParaRPr lang="en-GB" sz="2400" dirty="0">
              <a:sym typeface="Wingdings" pitchFamily="2" charset="2"/>
            </a:endParaRPr>
          </a:p>
          <a:p>
            <a:r>
              <a:rPr lang="en-GB" sz="2400" dirty="0">
                <a:sym typeface="Wingdings" pitchFamily="2" charset="2"/>
              </a:rPr>
              <a:t>As other approaches before we use the </a:t>
            </a:r>
            <a:r>
              <a:rPr lang="en-GB" sz="2400" dirty="0" err="1">
                <a:solidFill>
                  <a:srgbClr val="060087"/>
                </a:solidFill>
                <a:latin typeface="Courier New" panose="02070309020205020404" pitchFamily="49" charset="0"/>
                <a:sym typeface="Wingdings" pitchFamily="2" charset="2"/>
              </a:rPr>
              <a:t>hclust</a:t>
            </a:r>
            <a:r>
              <a:rPr lang="en-GB" sz="2400" dirty="0">
                <a:solidFill>
                  <a:srgbClr val="060087"/>
                </a:solidFill>
                <a:latin typeface="Courier New" panose="02070309020205020404" pitchFamily="49" charset="0"/>
                <a:sym typeface="Wingdings" pitchFamily="2" charset="2"/>
              </a:rPr>
              <a:t>()</a:t>
            </a:r>
            <a:r>
              <a:rPr lang="en-GB" sz="2400" dirty="0">
                <a:sym typeface="Wingdings" pitchFamily="2" charset="2"/>
              </a:rPr>
              <a:t> function, </a:t>
            </a:r>
            <a:r>
              <a:rPr lang="en-GB" sz="2400" b="1" dirty="0">
                <a:sym typeface="Wingdings" pitchFamily="2" charset="2"/>
              </a:rPr>
              <a:t>BUT</a:t>
            </a:r>
            <a:r>
              <a:rPr lang="en-GB" sz="2400" dirty="0">
                <a:sym typeface="Wingdings" pitchFamily="2" charset="2"/>
              </a:rPr>
              <a:t> there are two possible implementations:</a:t>
            </a:r>
          </a:p>
          <a:p>
            <a:pPr lvl="1"/>
            <a:r>
              <a:rPr lang="en-GB" sz="2400" dirty="0" err="1">
                <a:solidFill>
                  <a:srgbClr val="060087"/>
                </a:solidFill>
                <a:latin typeface="Courier New" panose="02070309020205020404" pitchFamily="49" charset="0"/>
              </a:rPr>
              <a:t>hclust</a:t>
            </a:r>
            <a:r>
              <a:rPr lang="en-GB" sz="2400" dirty="0">
                <a:solidFill>
                  <a:srgbClr val="060087"/>
                </a:solidFill>
                <a:latin typeface="Courier New" panose="02070309020205020404" pitchFamily="49" charset="0"/>
              </a:rPr>
              <a:t>(</a:t>
            </a:r>
            <a:r>
              <a:rPr lang="en-GB" sz="2400" dirty="0" err="1">
                <a:solidFill>
                  <a:srgbClr val="060087"/>
                </a:solidFill>
                <a:latin typeface="Courier New" panose="02070309020205020404" pitchFamily="49" charset="0"/>
              </a:rPr>
              <a:t>dist</a:t>
            </a:r>
            <a:r>
              <a:rPr lang="en-GB" sz="2400" dirty="0">
                <a:solidFill>
                  <a:srgbClr val="060087"/>
                </a:solidFill>
                <a:latin typeface="Courier New" panose="02070309020205020404" pitchFamily="49" charset="0"/>
              </a:rPr>
              <a:t>(</a:t>
            </a:r>
            <a:r>
              <a:rPr lang="en-GB" sz="2400" dirty="0">
                <a:solidFill>
                  <a:srgbClr val="000000"/>
                </a:solidFill>
                <a:latin typeface="Courier New" panose="02070309020205020404" pitchFamily="49" charset="0"/>
              </a:rPr>
              <a:t>x</a:t>
            </a:r>
            <a:r>
              <a:rPr lang="en-GB" sz="2400" dirty="0">
                <a:solidFill>
                  <a:srgbClr val="060087"/>
                </a:solidFill>
                <a:latin typeface="Courier New" panose="02070309020205020404" pitchFamily="49" charset="0"/>
              </a:rPr>
              <a:t>)^</a:t>
            </a:r>
            <a:r>
              <a:rPr lang="en-GB" sz="2400" dirty="0">
                <a:solidFill>
                  <a:srgbClr val="0B4213"/>
                </a:solidFill>
                <a:latin typeface="Courier New" panose="02070309020205020404" pitchFamily="49" charset="0"/>
              </a:rPr>
              <a:t>2</a:t>
            </a:r>
            <a:r>
              <a:rPr lang="en-GB" sz="2400" dirty="0">
                <a:solidFill>
                  <a:srgbClr val="060087"/>
                </a:solidFill>
                <a:latin typeface="Courier New" panose="02070309020205020404" pitchFamily="49" charset="0"/>
              </a:rPr>
              <a:t>,</a:t>
            </a:r>
            <a:r>
              <a:rPr lang="en-GB" sz="2400" dirty="0">
                <a:solidFill>
                  <a:srgbClr val="000000"/>
                </a:solidFill>
                <a:latin typeface="Courier New" panose="02070309020205020404" pitchFamily="49" charset="0"/>
              </a:rPr>
              <a:t>method</a:t>
            </a:r>
            <a:r>
              <a:rPr lang="en-GB" sz="2400" dirty="0">
                <a:solidFill>
                  <a:srgbClr val="060087"/>
                </a:solidFill>
                <a:latin typeface="Courier New" panose="02070309020205020404" pitchFamily="49" charset="0"/>
              </a:rPr>
              <a:t>=</a:t>
            </a:r>
            <a:r>
              <a:rPr lang="en-GB" sz="2400" dirty="0">
                <a:solidFill>
                  <a:srgbClr val="9E0003"/>
                </a:solidFill>
                <a:latin typeface="Courier New" panose="02070309020205020404" pitchFamily="49" charset="0"/>
              </a:rPr>
              <a:t>"</a:t>
            </a:r>
            <a:r>
              <a:rPr lang="en-GB" sz="2400" dirty="0" err="1">
                <a:solidFill>
                  <a:srgbClr val="9E0003"/>
                </a:solidFill>
                <a:latin typeface="Courier New" panose="02070309020205020404" pitchFamily="49" charset="0"/>
              </a:rPr>
              <a:t>ward.D</a:t>
            </a:r>
            <a:r>
              <a:rPr lang="en-GB" sz="2400" dirty="0">
                <a:solidFill>
                  <a:srgbClr val="9E0003"/>
                </a:solidFill>
                <a:latin typeface="Courier New" panose="02070309020205020404" pitchFamily="49" charset="0"/>
              </a:rPr>
              <a:t>"</a:t>
            </a:r>
            <a:r>
              <a:rPr lang="en-GB" sz="2400" dirty="0">
                <a:solidFill>
                  <a:srgbClr val="060087"/>
                </a:solidFill>
                <a:latin typeface="Courier New" panose="02070309020205020404" pitchFamily="49" charset="0"/>
              </a:rPr>
              <a:t>)</a:t>
            </a:r>
            <a:endParaRPr lang="en-GB" sz="2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2"/>
            <a:r>
              <a:rPr lang="en-GB" sz="2400" dirty="0"/>
              <a:t>Dissimilarities are on a scale of squared distances.</a:t>
            </a:r>
          </a:p>
          <a:p>
            <a:pPr lvl="2"/>
            <a:r>
              <a:rPr lang="en-GB" sz="2400" dirty="0"/>
              <a:t>they need to be squared before analyses.</a:t>
            </a:r>
          </a:p>
          <a:p>
            <a:pPr lvl="1"/>
            <a:r>
              <a:rPr lang="en-GB" sz="2400" dirty="0" err="1">
                <a:solidFill>
                  <a:srgbClr val="060087"/>
                </a:solidFill>
                <a:latin typeface="Courier New" panose="02070309020205020404" pitchFamily="49" charset="0"/>
              </a:rPr>
              <a:t>hclust</a:t>
            </a:r>
            <a:r>
              <a:rPr lang="en-GB" sz="2400" dirty="0">
                <a:solidFill>
                  <a:srgbClr val="060087"/>
                </a:solidFill>
                <a:latin typeface="Courier New" panose="02070309020205020404" pitchFamily="49" charset="0"/>
              </a:rPr>
              <a:t>(</a:t>
            </a:r>
            <a:r>
              <a:rPr lang="en-GB" sz="2400" dirty="0" err="1">
                <a:solidFill>
                  <a:srgbClr val="060087"/>
                </a:solidFill>
                <a:latin typeface="Courier New" panose="02070309020205020404" pitchFamily="49" charset="0"/>
              </a:rPr>
              <a:t>dist</a:t>
            </a:r>
            <a:r>
              <a:rPr lang="en-GB" sz="2400" dirty="0">
                <a:solidFill>
                  <a:srgbClr val="060087"/>
                </a:solidFill>
                <a:latin typeface="Courier New" panose="02070309020205020404" pitchFamily="49" charset="0"/>
              </a:rPr>
              <a:t>(</a:t>
            </a:r>
            <a:r>
              <a:rPr lang="en-GB" sz="2400" dirty="0">
                <a:solidFill>
                  <a:srgbClr val="000000"/>
                </a:solidFill>
                <a:latin typeface="Courier New" panose="02070309020205020404" pitchFamily="49" charset="0"/>
              </a:rPr>
              <a:t>x</a:t>
            </a:r>
            <a:r>
              <a:rPr lang="en-GB" sz="2400" dirty="0">
                <a:solidFill>
                  <a:srgbClr val="060087"/>
                </a:solidFill>
                <a:latin typeface="Courier New" panose="02070309020205020404" pitchFamily="49" charset="0"/>
              </a:rPr>
              <a:t>),</a:t>
            </a:r>
            <a:r>
              <a:rPr lang="en-GB" sz="2400" dirty="0">
                <a:solidFill>
                  <a:srgbClr val="000000"/>
                </a:solidFill>
                <a:latin typeface="Courier New" panose="02070309020205020404" pitchFamily="49" charset="0"/>
              </a:rPr>
              <a:t>method</a:t>
            </a:r>
            <a:r>
              <a:rPr lang="en-GB" sz="2400" dirty="0">
                <a:solidFill>
                  <a:srgbClr val="060087"/>
                </a:solidFill>
                <a:latin typeface="Courier New" panose="02070309020205020404" pitchFamily="49" charset="0"/>
              </a:rPr>
              <a:t>=</a:t>
            </a:r>
            <a:r>
              <a:rPr lang="en-GB" sz="2400" dirty="0">
                <a:solidFill>
                  <a:srgbClr val="9E0003"/>
                </a:solidFill>
                <a:latin typeface="Courier New" panose="02070309020205020404" pitchFamily="49" charset="0"/>
              </a:rPr>
              <a:t>"ward.D2"</a:t>
            </a:r>
            <a:r>
              <a:rPr lang="en-GB" sz="2400" dirty="0">
                <a:solidFill>
                  <a:srgbClr val="060087"/>
                </a:solidFill>
                <a:latin typeface="Courier New" panose="02070309020205020404" pitchFamily="49" charset="0"/>
              </a:rPr>
              <a:t>)</a:t>
            </a:r>
            <a:endParaRPr lang="en-GB" sz="2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2"/>
            <a:r>
              <a:rPr lang="en-GB" sz="2400" dirty="0"/>
              <a:t>Dissimilarities are on a scale of distances (distances are NOT squared).</a:t>
            </a:r>
          </a:p>
          <a:p>
            <a:pPr lvl="2"/>
            <a:r>
              <a:rPr lang="en-GB" sz="2400" dirty="0"/>
              <a:t>Implemented also in the </a:t>
            </a:r>
            <a:r>
              <a:rPr lang="en-GB" sz="2400" dirty="0" err="1">
                <a:solidFill>
                  <a:srgbClr val="060087"/>
                </a:solidFill>
                <a:latin typeface="Courier New" panose="02070309020205020404" pitchFamily="49" charset="0"/>
              </a:rPr>
              <a:t>agnes</a:t>
            </a:r>
            <a:r>
              <a:rPr lang="en-GB" sz="2400" dirty="0">
                <a:solidFill>
                  <a:srgbClr val="060087"/>
                </a:solidFill>
                <a:latin typeface="Courier New" panose="02070309020205020404" pitchFamily="49" charset="0"/>
              </a:rPr>
              <a:t>() </a:t>
            </a:r>
            <a:r>
              <a:rPr lang="en-GB" sz="2400" dirty="0"/>
              <a:t>method in the </a:t>
            </a:r>
            <a:r>
              <a:rPr lang="en-GB" sz="2400" dirty="0">
                <a:solidFill>
                  <a:srgbClr val="060087"/>
                </a:solidFill>
                <a:latin typeface="Courier New" panose="02070309020205020404" pitchFamily="49" charset="0"/>
              </a:rPr>
              <a:t>cluster</a:t>
            </a:r>
            <a:r>
              <a:rPr lang="en-GB" sz="2400" dirty="0"/>
              <a:t> package.</a:t>
            </a:r>
            <a:endParaRPr lang="en-GB" sz="2400" dirty="0">
              <a:sym typeface="Wingdings" pitchFamily="2" charset="2"/>
            </a:endParaRPr>
          </a:p>
          <a:p>
            <a:endParaRPr lang="en-GB" sz="2400" dirty="0"/>
          </a:p>
          <a:p>
            <a:endParaRPr lang="en-GB" sz="2400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AEA1BA-6693-0340-BFFB-6C626C5464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4E74DC-233D-9749-8FDC-BCD7B187527C}" type="datetime1">
              <a:rPr lang="en-GB" smtClean="0"/>
              <a:t>01/11/2022</a:t>
            </a:fld>
            <a:r>
              <a:rPr lang="en-GB"/>
              <a:t>27/08/2018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703682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2FF6DA-FB00-1B4D-B92D-0CADC48B6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800" dirty="0"/>
              <a:t>Ward’s hierarchical clustering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5F7E9B-9D14-9A4E-8A69-36BC60F7B1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3806E2-1270-7547-9989-1231143E7CA0}" type="datetime1">
              <a:rPr lang="en-GB" smtClean="0"/>
              <a:t>01/11/2022</a:t>
            </a:fld>
            <a:r>
              <a:rPr lang="en-GB"/>
              <a:t>27/08/2018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CC705E-E83E-7842-900C-23B732AAA3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3379" y="1127008"/>
            <a:ext cx="4641239" cy="46412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B85BA56-F406-564C-B7EE-8BE3ED1519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707" y="1127007"/>
            <a:ext cx="4641239" cy="464123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02A52AB-7050-8A4B-954F-0F3980E39806}"/>
              </a:ext>
            </a:extLst>
          </p:cNvPr>
          <p:cNvSpPr/>
          <p:nvPr/>
        </p:nvSpPr>
        <p:spPr>
          <a:xfrm>
            <a:off x="432242" y="5088948"/>
            <a:ext cx="5662169" cy="116955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Hclus.ward1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lang="en-GB" sz="1400" dirty="0" err="1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hclust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((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Dist.1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)^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method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sz="1400" dirty="0">
                <a:solidFill>
                  <a:srgbClr val="9E000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GB" sz="1400" dirty="0" err="1">
                <a:solidFill>
                  <a:srgbClr val="9E000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ward.D</a:t>
            </a:r>
            <a:r>
              <a:rPr lang="en-GB" sz="1400" dirty="0">
                <a:solidFill>
                  <a:srgbClr val="9E000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GB" sz="1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plot(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Hclus.ward1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endParaRPr lang="en-GB" sz="1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</a:t>
            </a:r>
            <a:r>
              <a:rPr lang="en-GB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ylim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=c(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-1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),</a:t>
            </a: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sz="1400" dirty="0">
                <a:solidFill>
                  <a:srgbClr val="9E000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"normalized-</a:t>
            </a:r>
            <a:r>
              <a:rPr lang="en-GB" sz="1400" dirty="0" err="1">
                <a:solidFill>
                  <a:srgbClr val="9E000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euclidean</a:t>
            </a:r>
            <a:r>
              <a:rPr lang="en-GB" sz="1400" dirty="0">
                <a:solidFill>
                  <a:srgbClr val="9E000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\</a:t>
            </a:r>
            <a:r>
              <a:rPr lang="en-GB" sz="1400" dirty="0" err="1">
                <a:solidFill>
                  <a:srgbClr val="9E000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nWard.D</a:t>
            </a:r>
            <a:r>
              <a:rPr lang="en-GB" sz="1400" dirty="0">
                <a:solidFill>
                  <a:srgbClr val="9E000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endParaRPr lang="en-GB" sz="1400" dirty="0">
              <a:solidFill>
                <a:srgbClr val="9E000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</a:t>
            </a:r>
            <a:r>
              <a:rPr lang="en-GB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cex.main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cex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1.2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cex.axis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1.2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cex.lab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1.5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GB" sz="1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813BB49-FAE4-3A49-8C79-A1AD9DB764CA}"/>
              </a:ext>
            </a:extLst>
          </p:cNvPr>
          <p:cNvSpPr/>
          <p:nvPr/>
        </p:nvSpPr>
        <p:spPr>
          <a:xfrm>
            <a:off x="6422217" y="5088948"/>
            <a:ext cx="5643563" cy="116955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Hclus.ward2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lang="en-GB" sz="1400" dirty="0" err="1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hclust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Dist.1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method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sz="1400" dirty="0">
                <a:solidFill>
                  <a:srgbClr val="9E000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"ward.D2"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GB" sz="1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plot(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Hclus.ward2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endParaRPr lang="en-GB" sz="1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</a:t>
            </a:r>
            <a:r>
              <a:rPr lang="en-GB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ylim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=c(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-1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),</a:t>
            </a: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sz="1400" dirty="0">
                <a:solidFill>
                  <a:srgbClr val="9E000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"normalized-</a:t>
            </a:r>
            <a:r>
              <a:rPr lang="en-GB" sz="1400" dirty="0" err="1">
                <a:solidFill>
                  <a:srgbClr val="9E000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euclidean</a:t>
            </a:r>
            <a:r>
              <a:rPr lang="en-GB" sz="1400" dirty="0">
                <a:solidFill>
                  <a:srgbClr val="9E000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\</a:t>
            </a:r>
            <a:r>
              <a:rPr lang="en-GB" sz="1400" dirty="0" err="1">
                <a:solidFill>
                  <a:srgbClr val="9E000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nWard.D</a:t>
            </a:r>
            <a:r>
              <a:rPr lang="en-GB" sz="1400" dirty="0">
                <a:solidFill>
                  <a:srgbClr val="9E000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endParaRPr lang="en-GB" sz="1400" dirty="0">
              <a:solidFill>
                <a:srgbClr val="9E000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</a:t>
            </a:r>
            <a:r>
              <a:rPr lang="en-GB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cex.main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cex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1.2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cex.axis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1.2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cex.lab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1.5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GB" sz="1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20033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2FF6DA-FB00-1B4D-B92D-0CADC48B6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800" dirty="0"/>
              <a:t>Ward’s hierarchical clustering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5F7E9B-9D14-9A4E-8A69-36BC60F7B1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3806E2-1270-7547-9989-1231143E7CA0}" type="datetime1">
              <a:rPr lang="en-GB" smtClean="0"/>
              <a:t>01/11/2022</a:t>
            </a:fld>
            <a:r>
              <a:rPr lang="en-GB"/>
              <a:t>27/08/2018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CC705E-E83E-7842-900C-23B732AAA3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3379" y="1127008"/>
            <a:ext cx="4641239" cy="46412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B85BA56-F406-564C-B7EE-8BE3ED1519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707" y="1127007"/>
            <a:ext cx="4641239" cy="464123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02A52AB-7050-8A4B-954F-0F3980E39806}"/>
              </a:ext>
            </a:extLst>
          </p:cNvPr>
          <p:cNvSpPr/>
          <p:nvPr/>
        </p:nvSpPr>
        <p:spPr>
          <a:xfrm>
            <a:off x="432242" y="5151578"/>
            <a:ext cx="5662169" cy="10156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GB" sz="2000" dirty="0" err="1">
                <a:solidFill>
                  <a:srgbClr val="060087"/>
                </a:solidFill>
                <a:latin typeface="Courier New" panose="02070309020205020404" pitchFamily="49" charset="0"/>
              </a:rPr>
              <a:t>hclust</a:t>
            </a:r>
            <a:r>
              <a:rPr lang="en-GB" sz="2000" dirty="0">
                <a:solidFill>
                  <a:srgbClr val="060087"/>
                </a:solidFill>
                <a:latin typeface="Courier New" panose="02070309020205020404" pitchFamily="49" charset="0"/>
              </a:rPr>
              <a:t>(</a:t>
            </a:r>
            <a:r>
              <a:rPr lang="en-GB" sz="2000" dirty="0" err="1">
                <a:solidFill>
                  <a:srgbClr val="060087"/>
                </a:solidFill>
                <a:latin typeface="Courier New" panose="02070309020205020404" pitchFamily="49" charset="0"/>
              </a:rPr>
              <a:t>dist</a:t>
            </a:r>
            <a:r>
              <a:rPr lang="en-GB" sz="2000" dirty="0">
                <a:solidFill>
                  <a:srgbClr val="060087"/>
                </a:solidFill>
                <a:latin typeface="Courier New" panose="02070309020205020404" pitchFamily="49" charset="0"/>
              </a:rPr>
              <a:t>(</a:t>
            </a:r>
            <a:r>
              <a:rPr lang="en-GB" sz="2000" dirty="0">
                <a:solidFill>
                  <a:srgbClr val="000000"/>
                </a:solidFill>
                <a:latin typeface="Courier New" panose="02070309020205020404" pitchFamily="49" charset="0"/>
              </a:rPr>
              <a:t>x</a:t>
            </a:r>
            <a:r>
              <a:rPr lang="en-GB" sz="2000" dirty="0">
                <a:solidFill>
                  <a:srgbClr val="060087"/>
                </a:solidFill>
                <a:latin typeface="Courier New" panose="02070309020205020404" pitchFamily="49" charset="0"/>
              </a:rPr>
              <a:t>)^</a:t>
            </a:r>
            <a:r>
              <a:rPr lang="en-GB" sz="2000" dirty="0">
                <a:solidFill>
                  <a:srgbClr val="0B4213"/>
                </a:solidFill>
                <a:latin typeface="Courier New" panose="02070309020205020404" pitchFamily="49" charset="0"/>
              </a:rPr>
              <a:t>2</a:t>
            </a:r>
            <a:r>
              <a:rPr lang="en-GB" sz="2000" dirty="0">
                <a:solidFill>
                  <a:srgbClr val="060087"/>
                </a:solidFill>
                <a:latin typeface="Courier New" panose="02070309020205020404" pitchFamily="49" charset="0"/>
              </a:rPr>
              <a:t>,</a:t>
            </a:r>
            <a:r>
              <a:rPr lang="en-GB" sz="2000" dirty="0">
                <a:solidFill>
                  <a:srgbClr val="000000"/>
                </a:solidFill>
                <a:latin typeface="Courier New" panose="02070309020205020404" pitchFamily="49" charset="0"/>
              </a:rPr>
              <a:t>method</a:t>
            </a:r>
            <a:r>
              <a:rPr lang="en-GB" sz="2000" dirty="0">
                <a:solidFill>
                  <a:srgbClr val="060087"/>
                </a:solidFill>
                <a:latin typeface="Courier New" panose="02070309020205020404" pitchFamily="49" charset="0"/>
              </a:rPr>
              <a:t>=</a:t>
            </a:r>
            <a:r>
              <a:rPr lang="en-GB" sz="2000" dirty="0">
                <a:solidFill>
                  <a:srgbClr val="9E0003"/>
                </a:solidFill>
                <a:latin typeface="Courier New" panose="02070309020205020404" pitchFamily="49" charset="0"/>
              </a:rPr>
              <a:t>"</a:t>
            </a:r>
            <a:r>
              <a:rPr lang="en-GB" sz="2000" dirty="0" err="1">
                <a:solidFill>
                  <a:srgbClr val="9E0003"/>
                </a:solidFill>
                <a:latin typeface="Courier New" panose="02070309020205020404" pitchFamily="49" charset="0"/>
              </a:rPr>
              <a:t>ward.D</a:t>
            </a:r>
            <a:r>
              <a:rPr lang="en-GB" sz="2000" dirty="0">
                <a:solidFill>
                  <a:srgbClr val="9E0003"/>
                </a:solidFill>
                <a:latin typeface="Courier New" panose="02070309020205020404" pitchFamily="49" charset="0"/>
              </a:rPr>
              <a:t>"</a:t>
            </a:r>
            <a:r>
              <a:rPr lang="en-GB" sz="2000" dirty="0">
                <a:solidFill>
                  <a:srgbClr val="060087"/>
                </a:solidFill>
                <a:latin typeface="Courier New" panose="02070309020205020404" pitchFamily="49" charset="0"/>
              </a:rPr>
              <a:t>)</a:t>
            </a:r>
            <a:endParaRPr lang="en-GB" sz="2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GB" sz="2000" dirty="0"/>
              <a:t>Dissimilarities are transformed to a scale of squared distances.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813BB49-FAE4-3A49-8C79-A1AD9DB764CA}"/>
              </a:ext>
            </a:extLst>
          </p:cNvPr>
          <p:cNvSpPr/>
          <p:nvPr/>
        </p:nvSpPr>
        <p:spPr>
          <a:xfrm>
            <a:off x="6422216" y="5151578"/>
            <a:ext cx="5643563" cy="10156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GB" sz="2000" dirty="0" err="1">
                <a:solidFill>
                  <a:srgbClr val="060087"/>
                </a:solidFill>
                <a:latin typeface="Courier New" panose="02070309020205020404" pitchFamily="49" charset="0"/>
              </a:rPr>
              <a:t>hclust</a:t>
            </a:r>
            <a:r>
              <a:rPr lang="en-GB" sz="2000" dirty="0">
                <a:solidFill>
                  <a:srgbClr val="060087"/>
                </a:solidFill>
                <a:latin typeface="Courier New" panose="02070309020205020404" pitchFamily="49" charset="0"/>
              </a:rPr>
              <a:t>(</a:t>
            </a:r>
            <a:r>
              <a:rPr lang="en-GB" sz="2000" dirty="0" err="1">
                <a:solidFill>
                  <a:srgbClr val="060087"/>
                </a:solidFill>
                <a:latin typeface="Courier New" panose="02070309020205020404" pitchFamily="49" charset="0"/>
              </a:rPr>
              <a:t>dist</a:t>
            </a:r>
            <a:r>
              <a:rPr lang="en-GB" sz="2000" dirty="0">
                <a:solidFill>
                  <a:srgbClr val="060087"/>
                </a:solidFill>
                <a:latin typeface="Courier New" panose="02070309020205020404" pitchFamily="49" charset="0"/>
              </a:rPr>
              <a:t>(</a:t>
            </a:r>
            <a:r>
              <a:rPr lang="en-GB" sz="2000" dirty="0">
                <a:solidFill>
                  <a:srgbClr val="000000"/>
                </a:solidFill>
                <a:latin typeface="Courier New" panose="02070309020205020404" pitchFamily="49" charset="0"/>
              </a:rPr>
              <a:t>x</a:t>
            </a:r>
            <a:r>
              <a:rPr lang="en-GB" sz="2000" dirty="0">
                <a:solidFill>
                  <a:srgbClr val="060087"/>
                </a:solidFill>
                <a:latin typeface="Courier New" panose="02070309020205020404" pitchFamily="49" charset="0"/>
              </a:rPr>
              <a:t>),</a:t>
            </a:r>
            <a:r>
              <a:rPr lang="en-GB" sz="2000" dirty="0">
                <a:solidFill>
                  <a:srgbClr val="000000"/>
                </a:solidFill>
                <a:latin typeface="Courier New" panose="02070309020205020404" pitchFamily="49" charset="0"/>
              </a:rPr>
              <a:t>method</a:t>
            </a:r>
            <a:r>
              <a:rPr lang="en-GB" sz="2000" dirty="0">
                <a:solidFill>
                  <a:srgbClr val="060087"/>
                </a:solidFill>
                <a:latin typeface="Courier New" panose="02070309020205020404" pitchFamily="49" charset="0"/>
              </a:rPr>
              <a:t>=</a:t>
            </a:r>
            <a:r>
              <a:rPr lang="en-GB" sz="2000" dirty="0">
                <a:solidFill>
                  <a:srgbClr val="9E0003"/>
                </a:solidFill>
                <a:latin typeface="Courier New" panose="02070309020205020404" pitchFamily="49" charset="0"/>
              </a:rPr>
              <a:t>"ward.D2"</a:t>
            </a:r>
            <a:r>
              <a:rPr lang="en-GB" sz="2000" dirty="0">
                <a:solidFill>
                  <a:srgbClr val="060087"/>
                </a:solidFill>
                <a:latin typeface="Courier New" panose="02070309020205020404" pitchFamily="49" charset="0"/>
              </a:rPr>
              <a:t>)</a:t>
            </a:r>
            <a:endParaRPr lang="en-GB" sz="2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GB" sz="2000" dirty="0"/>
              <a:t>Dissimilarities are on a scale of distances (distances are NOT squared)</a:t>
            </a:r>
            <a:endParaRPr lang="en-GB" sz="1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62221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457855-A847-F840-B868-04AF0D6B68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800" dirty="0"/>
              <a:t>Probabilistic clustering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9F89E3-B60E-254D-830F-72686FE7C7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5838" y="1373021"/>
            <a:ext cx="5607467" cy="4521366"/>
          </a:xfrm>
        </p:spPr>
        <p:txBody>
          <a:bodyPr/>
          <a:lstStyle/>
          <a:p>
            <a:r>
              <a:rPr lang="en-GB" sz="2800" b="1" dirty="0"/>
              <a:t>Goal:</a:t>
            </a:r>
          </a:p>
          <a:p>
            <a:r>
              <a:rPr lang="en-GB" dirty="0"/>
              <a:t>Consider (natural) variation and assess the uncertainty of a classification.</a:t>
            </a:r>
          </a:p>
          <a:p>
            <a:endParaRPr lang="en-GB" sz="2400" b="1" dirty="0"/>
          </a:p>
          <a:p>
            <a:r>
              <a:rPr lang="en-GB" sz="2800" b="1" dirty="0"/>
              <a:t>How to?</a:t>
            </a:r>
          </a:p>
          <a:p>
            <a:r>
              <a:rPr lang="en-GB" dirty="0"/>
              <a:t>Bootstrap resampling</a:t>
            </a:r>
          </a:p>
          <a:p>
            <a:pPr lvl="1"/>
            <a:r>
              <a:rPr lang="en-GB" dirty="0"/>
              <a:t>randomly sampling subsets of the data and computing the clustering on these subsets.</a:t>
            </a:r>
          </a:p>
          <a:p>
            <a:endParaRPr lang="en-GB" dirty="0"/>
          </a:p>
          <a:p>
            <a:r>
              <a:rPr lang="en-GB" dirty="0"/>
              <a:t>The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pvclust</a:t>
            </a:r>
            <a:r>
              <a:rPr lang="en-GB" dirty="0"/>
              <a:t> package provides functions to plot a dendrogram with bootstrap p-values associated to each cluster.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F0FEF5-B507-F440-87D5-9D08758854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5355-6105-6B4D-8779-3C0929209992}" type="datetime1">
              <a:rPr lang="en-GB" smtClean="0"/>
              <a:t>01/11/2022</a:t>
            </a:fld>
            <a:r>
              <a:rPr lang="en-GB"/>
              <a:t>27/08/2018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D8747E-440D-9448-BCF6-A54E22E6D8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234"/>
          <a:stretch/>
        </p:blipFill>
        <p:spPr>
          <a:xfrm>
            <a:off x="6535425" y="1154436"/>
            <a:ext cx="5337488" cy="4524375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EC80860-AE3E-0244-9C26-EA19E18C2957}"/>
              </a:ext>
            </a:extLst>
          </p:cNvPr>
          <p:cNvGrpSpPr/>
          <p:nvPr/>
        </p:nvGrpSpPr>
        <p:grpSpPr>
          <a:xfrm>
            <a:off x="6805907" y="5552689"/>
            <a:ext cx="4854403" cy="579754"/>
            <a:chOff x="6805907" y="5552689"/>
            <a:chExt cx="4854403" cy="579754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7EB4204-87AE-E545-A9C6-2C8D1804DF5A}"/>
                </a:ext>
              </a:extLst>
            </p:cNvPr>
            <p:cNvSpPr/>
            <p:nvPr/>
          </p:nvSpPr>
          <p:spPr>
            <a:xfrm>
              <a:off x="6805907" y="5621687"/>
              <a:ext cx="2510589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00000"/>
                </a:lnSpc>
              </a:pPr>
              <a:r>
                <a:rPr lang="en-GB" sz="1200" dirty="0">
                  <a:solidFill>
                    <a:srgbClr val="FF0000"/>
                  </a:solidFill>
                  <a:latin typeface="AU Passata" panose="020B0503030502030804" pitchFamily="34" charset="77"/>
                </a:rPr>
                <a:t>approximately unbiased p-value</a:t>
              </a:r>
            </a:p>
            <a:p>
              <a:pPr algn="r">
                <a:lnSpc>
                  <a:spcPct val="100000"/>
                </a:lnSpc>
              </a:pPr>
              <a:r>
                <a:rPr lang="en-GB" sz="1200" dirty="0">
                  <a:solidFill>
                    <a:srgbClr val="92D050"/>
                  </a:solidFill>
                  <a:latin typeface="AU Passata" panose="020B0503030502030804" pitchFamily="34" charset="77"/>
                </a:rPr>
                <a:t>bootstrap probability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74F68F3-2283-A54E-B404-88A3A6463BB3}"/>
                </a:ext>
              </a:extLst>
            </p:cNvPr>
            <p:cNvSpPr txBox="1"/>
            <p:nvPr/>
          </p:nvSpPr>
          <p:spPr>
            <a:xfrm>
              <a:off x="9316495" y="5618609"/>
              <a:ext cx="2343815" cy="46782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5000"/>
                </a:lnSpc>
              </a:pPr>
              <a:r>
                <a:rPr lang="en-GB" sz="1600" dirty="0">
                  <a:latin typeface="AU Passata" panose="020B0503030502030804" pitchFamily="34" charset="77"/>
                </a:rPr>
                <a:t>High values mean high support by the data </a:t>
              </a:r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A024193D-05AB-FD4E-8A8D-63521C3CBD41}"/>
                </a:ext>
              </a:extLst>
            </p:cNvPr>
            <p:cNvSpPr/>
            <p:nvPr/>
          </p:nvSpPr>
          <p:spPr bwMode="auto">
            <a:xfrm>
              <a:off x="6937513" y="5552689"/>
              <a:ext cx="4651513" cy="579754"/>
            </a:xfrm>
            <a:prstGeom prst="roundRect">
              <a:avLst/>
            </a:prstGeom>
            <a:noFill/>
            <a:ln w="12700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GB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460980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457855-A847-F840-B868-04AF0D6B68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800" dirty="0"/>
              <a:t>Probabilistic clustering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F0FEF5-B507-F440-87D5-9D08758854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5355-6105-6B4D-8779-3C0929209992}" type="datetime1">
              <a:rPr lang="en-GB" smtClean="0"/>
              <a:t>01/11/2022</a:t>
            </a:fld>
            <a:r>
              <a:rPr lang="en-GB"/>
              <a:t>27/08/2018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D8747E-440D-9448-BCF6-A54E22E6D8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234"/>
          <a:stretch/>
        </p:blipFill>
        <p:spPr>
          <a:xfrm>
            <a:off x="6535425" y="1154436"/>
            <a:ext cx="5337488" cy="4524375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EC80860-AE3E-0244-9C26-EA19E18C2957}"/>
              </a:ext>
            </a:extLst>
          </p:cNvPr>
          <p:cNvGrpSpPr/>
          <p:nvPr/>
        </p:nvGrpSpPr>
        <p:grpSpPr>
          <a:xfrm>
            <a:off x="6805907" y="5552689"/>
            <a:ext cx="4854403" cy="579754"/>
            <a:chOff x="6805907" y="5552689"/>
            <a:chExt cx="4854403" cy="579754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7EB4204-87AE-E545-A9C6-2C8D1804DF5A}"/>
                </a:ext>
              </a:extLst>
            </p:cNvPr>
            <p:cNvSpPr/>
            <p:nvPr/>
          </p:nvSpPr>
          <p:spPr>
            <a:xfrm>
              <a:off x="6805907" y="5621687"/>
              <a:ext cx="2510589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00000"/>
                </a:lnSpc>
              </a:pPr>
              <a:r>
                <a:rPr lang="en-GB" sz="1200" dirty="0">
                  <a:solidFill>
                    <a:srgbClr val="FF0000"/>
                  </a:solidFill>
                  <a:latin typeface="AU Passata" panose="020B0503030502030804" pitchFamily="34" charset="77"/>
                </a:rPr>
                <a:t>approximately unbiased p-value</a:t>
              </a:r>
            </a:p>
            <a:p>
              <a:pPr algn="r">
                <a:lnSpc>
                  <a:spcPct val="100000"/>
                </a:lnSpc>
              </a:pPr>
              <a:r>
                <a:rPr lang="en-GB" sz="1200" dirty="0">
                  <a:solidFill>
                    <a:srgbClr val="92D050"/>
                  </a:solidFill>
                  <a:latin typeface="AU Passata" panose="020B0503030502030804" pitchFamily="34" charset="77"/>
                </a:rPr>
                <a:t>bootstrap probability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74F68F3-2283-A54E-B404-88A3A6463BB3}"/>
                </a:ext>
              </a:extLst>
            </p:cNvPr>
            <p:cNvSpPr txBox="1"/>
            <p:nvPr/>
          </p:nvSpPr>
          <p:spPr>
            <a:xfrm>
              <a:off x="9316495" y="5618609"/>
              <a:ext cx="2343815" cy="46782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5000"/>
                </a:lnSpc>
              </a:pPr>
              <a:r>
                <a:rPr lang="en-GB" sz="1600" dirty="0">
                  <a:latin typeface="AU Passata" panose="020B0503030502030804" pitchFamily="34" charset="77"/>
                </a:rPr>
                <a:t>High values mean high support by the data </a:t>
              </a:r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A024193D-05AB-FD4E-8A8D-63521C3CBD41}"/>
                </a:ext>
              </a:extLst>
            </p:cNvPr>
            <p:cNvSpPr/>
            <p:nvPr/>
          </p:nvSpPr>
          <p:spPr bwMode="auto">
            <a:xfrm>
              <a:off x="6937513" y="5552689"/>
              <a:ext cx="4651513" cy="579754"/>
            </a:xfrm>
            <a:prstGeom prst="roundRect">
              <a:avLst/>
            </a:prstGeom>
            <a:noFill/>
            <a:ln w="12700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GB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A8628EA2-37A1-8E4E-9E32-620E17D3570A}"/>
              </a:ext>
            </a:extLst>
          </p:cNvPr>
          <p:cNvSpPr/>
          <p:nvPr/>
        </p:nvSpPr>
        <p:spPr bwMode="auto">
          <a:xfrm>
            <a:off x="1090613" y="2234578"/>
            <a:ext cx="4850121" cy="3004618"/>
          </a:xfrm>
          <a:prstGeom prst="rect">
            <a:avLst/>
          </a:prstGeom>
          <a:solidFill>
            <a:schemeClr val="bg1">
              <a:lumMod val="85000"/>
            </a:schemeClr>
          </a:solidFill>
          <a:ln w="1778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0000"/>
              </a:lnSpc>
            </a:pP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require(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vegan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)</a:t>
            </a:r>
          </a:p>
          <a:p>
            <a:pPr>
              <a:lnSpc>
                <a:spcPct val="100000"/>
              </a:lnSpc>
            </a:pP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data(</a:t>
            </a:r>
            <a:r>
              <a:rPr lang="en-GB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varespec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) </a:t>
            </a:r>
            <a:r>
              <a:rPr lang="en-GB" sz="1600" dirty="0">
                <a:solidFill>
                  <a:srgbClr val="3E3E3E"/>
                </a:solidFill>
                <a:latin typeface="Courier New" panose="02070309020205020404" pitchFamily="49" charset="0"/>
              </a:rPr>
              <a:t># Vegetation and environment in lichen pastures </a:t>
            </a:r>
          </a:p>
          <a:p>
            <a:pPr>
              <a:lnSpc>
                <a:spcPct val="100000"/>
              </a:lnSpc>
            </a:pPr>
            <a:r>
              <a:rPr lang="en-GB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SppNorm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 &lt;- </a:t>
            </a:r>
            <a:r>
              <a:rPr lang="en-GB" sz="1600" dirty="0" err="1">
                <a:solidFill>
                  <a:srgbClr val="060087"/>
                </a:solidFill>
                <a:latin typeface="Courier New" panose="02070309020205020404" pitchFamily="49" charset="0"/>
              </a:rPr>
              <a:t>decostand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(</a:t>
            </a:r>
            <a:r>
              <a:rPr lang="en-GB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varespec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, </a:t>
            </a:r>
            <a:r>
              <a:rPr lang="en-GB" sz="1600" dirty="0">
                <a:solidFill>
                  <a:srgbClr val="9E0003"/>
                </a:solidFill>
                <a:latin typeface="Courier New" panose="02070309020205020404" pitchFamily="49" charset="0"/>
              </a:rPr>
              <a:t>"norm"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)</a:t>
            </a:r>
          </a:p>
          <a:p>
            <a:pPr>
              <a:lnSpc>
                <a:spcPct val="100000"/>
              </a:lnSpc>
            </a:pP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require(</a:t>
            </a:r>
            <a:r>
              <a:rPr lang="en-GB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pvclust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)</a:t>
            </a:r>
          </a:p>
          <a:p>
            <a:pPr>
              <a:lnSpc>
                <a:spcPct val="100000"/>
              </a:lnSpc>
            </a:pPr>
            <a:r>
              <a:rPr lang="en-GB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spech.pv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 &lt;- </a:t>
            </a:r>
            <a:r>
              <a:rPr lang="en-GB" sz="1600" dirty="0" err="1">
                <a:solidFill>
                  <a:srgbClr val="060087"/>
                </a:solidFill>
                <a:latin typeface="Courier New" panose="02070309020205020404" pitchFamily="49" charset="0"/>
              </a:rPr>
              <a:t>pvclust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(t(</a:t>
            </a:r>
            <a:r>
              <a:rPr lang="en-GB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SppNorm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),</a:t>
            </a:r>
          </a:p>
          <a:p>
            <a:pPr>
              <a:lnSpc>
                <a:spcPct val="100000"/>
              </a:lnSpc>
            </a:pP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          </a:t>
            </a:r>
            <a:r>
              <a:rPr lang="en-GB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method.hclust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 = </a:t>
            </a:r>
            <a:r>
              <a:rPr lang="en-GB" sz="1600" dirty="0">
                <a:solidFill>
                  <a:srgbClr val="9E0003"/>
                </a:solidFill>
                <a:latin typeface="Courier New" panose="02070309020205020404" pitchFamily="49" charset="0"/>
              </a:rPr>
              <a:t>"ward.D2"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,</a:t>
            </a:r>
          </a:p>
          <a:p>
            <a:pPr>
              <a:lnSpc>
                <a:spcPct val="100000"/>
              </a:lnSpc>
            </a:pP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          </a:t>
            </a:r>
            <a:r>
              <a:rPr lang="en-GB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method.dist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 = </a:t>
            </a:r>
            <a:r>
              <a:rPr lang="en-GB" sz="1600" dirty="0">
                <a:solidFill>
                  <a:srgbClr val="9E0003"/>
                </a:solidFill>
                <a:latin typeface="Courier New" panose="02070309020205020404" pitchFamily="49" charset="0"/>
              </a:rPr>
              <a:t>"</a:t>
            </a:r>
            <a:r>
              <a:rPr lang="en-GB" sz="1600" dirty="0" err="1">
                <a:solidFill>
                  <a:srgbClr val="9E0003"/>
                </a:solidFill>
                <a:latin typeface="Courier New" panose="02070309020205020404" pitchFamily="49" charset="0"/>
              </a:rPr>
              <a:t>euc</a:t>
            </a:r>
            <a:r>
              <a:rPr lang="en-GB" sz="1600" dirty="0">
                <a:solidFill>
                  <a:srgbClr val="9E0003"/>
                </a:solidFill>
                <a:latin typeface="Courier New" panose="02070309020205020404" pitchFamily="49" charset="0"/>
              </a:rPr>
              <a:t>"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,</a:t>
            </a:r>
          </a:p>
          <a:p>
            <a:pPr>
              <a:lnSpc>
                <a:spcPct val="100000"/>
              </a:lnSpc>
            </a:pP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          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parallel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=</a:t>
            </a:r>
            <a:r>
              <a:rPr lang="en-GB" sz="1600" dirty="0">
                <a:solidFill>
                  <a:srgbClr val="B5760C"/>
                </a:solidFill>
                <a:latin typeface="Courier New" panose="02070309020205020404" pitchFamily="49" charset="0"/>
              </a:rPr>
              <a:t>TRUE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)</a:t>
            </a:r>
          </a:p>
          <a:p>
            <a:pPr>
              <a:lnSpc>
                <a:spcPct val="100000"/>
              </a:lnSpc>
            </a:pPr>
            <a:r>
              <a:rPr lang="en-GB" sz="1600" dirty="0">
                <a:solidFill>
                  <a:srgbClr val="3E3E3E"/>
                </a:solidFill>
                <a:latin typeface="Courier New" panose="02070309020205020404" pitchFamily="49" charset="0"/>
              </a:rPr>
              <a:t># Plot dendrogram with p-values</a:t>
            </a:r>
          </a:p>
          <a:p>
            <a:pPr>
              <a:lnSpc>
                <a:spcPct val="100000"/>
              </a:lnSpc>
            </a:pP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plot(</a:t>
            </a:r>
            <a:r>
              <a:rPr lang="en-GB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spech.pv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)</a:t>
            </a:r>
            <a:endParaRPr lang="en-GB" sz="1600" dirty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03265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idx="4294967295"/>
          </p:nvPr>
        </p:nvSpPr>
        <p:spPr>
          <a:xfrm>
            <a:off x="985838" y="980728"/>
            <a:ext cx="10220325" cy="3937000"/>
          </a:xfrm>
        </p:spPr>
        <p:txBody>
          <a:bodyPr anchor="ctr">
            <a:normAutofit/>
          </a:bodyPr>
          <a:lstStyle/>
          <a:p>
            <a:r>
              <a:rPr lang="en-GB" sz="6600" b="1" dirty="0">
                <a:solidFill>
                  <a:srgbClr val="C00000"/>
                </a:solidFill>
                <a:latin typeface="+mj-lt"/>
              </a:rPr>
              <a:t>So far so good?</a:t>
            </a:r>
          </a:p>
          <a:p>
            <a:r>
              <a:rPr lang="en-GB" sz="6600" b="1" dirty="0">
                <a:solidFill>
                  <a:srgbClr val="FFFF00"/>
                </a:solidFill>
                <a:latin typeface="+mj-lt"/>
              </a:rPr>
              <a:t>Any questions?</a:t>
            </a:r>
          </a:p>
          <a:p>
            <a:r>
              <a:rPr lang="en-GB" sz="6600" b="1" dirty="0">
                <a:solidFill>
                  <a:srgbClr val="00B050"/>
                </a:solidFill>
                <a:latin typeface="+mj-lt"/>
              </a:rPr>
              <a:t>Ready to move on?</a:t>
            </a:r>
          </a:p>
        </p:txBody>
      </p:sp>
    </p:spTree>
    <p:extLst>
      <p:ext uri="{BB962C8B-B14F-4D97-AF65-F5344CB8AC3E}">
        <p14:creationId xmlns:p14="http://schemas.microsoft.com/office/powerpoint/2010/main" val="2687127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823F66-FFA7-6542-8DF1-65FEE96F18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800" dirty="0"/>
              <a:t>Hierarchic Clustering</a:t>
            </a:r>
            <a:br>
              <a:rPr lang="en-GB" sz="4800" dirty="0"/>
            </a:br>
            <a:r>
              <a:rPr lang="en-GB" sz="4400" b="0" dirty="0"/>
              <a:t>Trees and Distances </a:t>
            </a:r>
            <a:endParaRPr lang="en-GB" sz="48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23919C-7412-1043-BE92-BA438C1B50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5838" y="1960079"/>
            <a:ext cx="10220325" cy="4161022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GB" dirty="0"/>
              <a:t>The goal of any tree is that it represents the original dissimilarity matrix.</a:t>
            </a:r>
          </a:p>
          <a:p>
            <a:pPr>
              <a:lnSpc>
                <a:spcPct val="100000"/>
              </a:lnSpc>
            </a:pPr>
            <a:r>
              <a:rPr lang="en-GB" b="1" dirty="0"/>
              <a:t>How to test this?</a:t>
            </a:r>
          </a:p>
          <a:p>
            <a:pPr lvl="1">
              <a:lnSpc>
                <a:spcPct val="100000"/>
              </a:lnSpc>
            </a:pPr>
            <a:r>
              <a:rPr lang="en-GB" dirty="0"/>
              <a:t>Assess the relation between original dissimilarities and cophenetic distances. </a:t>
            </a:r>
          </a:p>
          <a:p>
            <a:pPr lvl="2">
              <a:lnSpc>
                <a:spcPct val="100000"/>
              </a:lnSpc>
            </a:pPr>
            <a:r>
              <a:rPr lang="en-GB" b="1" dirty="0"/>
              <a:t>Pearson’s r correlation </a:t>
            </a:r>
            <a:r>
              <a:rPr lang="en-GB" b="1" dirty="0">
                <a:sym typeface="Wingdings" pitchFamily="2" charset="2"/>
              </a:rPr>
              <a:t> </a:t>
            </a:r>
            <a:r>
              <a:rPr lang="en-GB" dirty="0"/>
              <a:t>cophenetic correlation [should be large].</a:t>
            </a:r>
          </a:p>
          <a:p>
            <a:pPr lvl="2">
              <a:lnSpc>
                <a:spcPct val="100000"/>
              </a:lnSpc>
            </a:pPr>
            <a:r>
              <a:rPr lang="en-GB" b="1" dirty="0"/>
              <a:t>Gower distance </a:t>
            </a:r>
            <a:r>
              <a:rPr lang="en-GB" b="1" dirty="0">
                <a:sym typeface="Wingdings" pitchFamily="2" charset="2"/>
              </a:rPr>
              <a:t> </a:t>
            </a:r>
            <a:r>
              <a:rPr lang="en-GB" dirty="0"/>
              <a:t>cophenetic distance [should be small]. </a:t>
            </a:r>
          </a:p>
          <a:p>
            <a:pPr marL="252000" lvl="1" indent="0" algn="ctr">
              <a:lnSpc>
                <a:spcPct val="100000"/>
              </a:lnSpc>
              <a:buNone/>
            </a:pPr>
            <a:endParaRPr lang="en-GB" sz="1800" dirty="0">
              <a:solidFill>
                <a:srgbClr val="FF0000"/>
              </a:solidFill>
            </a:endParaRPr>
          </a:p>
          <a:p>
            <a:pPr marL="252000" lvl="1" indent="0" algn="ctr">
              <a:lnSpc>
                <a:spcPct val="100000"/>
              </a:lnSpc>
              <a:buNone/>
            </a:pPr>
            <a:endParaRPr lang="en-GB" sz="1800" dirty="0">
              <a:solidFill>
                <a:srgbClr val="FF0000"/>
              </a:solidFill>
            </a:endParaRPr>
          </a:p>
          <a:p>
            <a:pPr marL="252000" lvl="1" indent="0" algn="ctr">
              <a:lnSpc>
                <a:spcPct val="100000"/>
              </a:lnSpc>
              <a:buNone/>
            </a:pPr>
            <a:endParaRPr lang="en-GB" sz="1800" dirty="0">
              <a:solidFill>
                <a:srgbClr val="FF0000"/>
              </a:solidFill>
            </a:endParaRPr>
          </a:p>
          <a:p>
            <a:pPr marL="252000" lvl="1" indent="0" algn="ctr">
              <a:lnSpc>
                <a:spcPct val="100000"/>
              </a:lnSpc>
              <a:buNone/>
            </a:pPr>
            <a:endParaRPr lang="en-GB" sz="1800" dirty="0">
              <a:solidFill>
                <a:srgbClr val="FF0000"/>
              </a:solidFill>
            </a:endParaRPr>
          </a:p>
          <a:p>
            <a:pPr marL="252000" lvl="1" indent="0" algn="ctr">
              <a:lnSpc>
                <a:spcPct val="100000"/>
              </a:lnSpc>
              <a:buNone/>
            </a:pPr>
            <a:r>
              <a:rPr lang="en-GB" sz="2800" dirty="0">
                <a:solidFill>
                  <a:srgbClr val="FF0000"/>
                </a:solidFill>
              </a:rPr>
              <a:t>The cophenetic correlation and Gower distance criteria do not always designate the same clustering result as the best.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388E67-6174-5540-81DA-0E8905A399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83B1A-8733-484E-93E3-7F59779E7A4E}" type="datetime1">
              <a:rPr lang="en-US" smtClean="0"/>
              <a:t>11/1/22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053649A-2170-5A44-A5D2-BDFEFF0D0F87}"/>
              </a:ext>
            </a:extLst>
          </p:cNvPr>
          <p:cNvSpPr/>
          <p:nvPr/>
        </p:nvSpPr>
        <p:spPr>
          <a:xfrm>
            <a:off x="1119385" y="3994505"/>
            <a:ext cx="4334742" cy="116955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3E3E3E"/>
                </a:solidFill>
                <a:latin typeface="Courier New" panose="02070309020205020404" pitchFamily="49" charset="0"/>
              </a:rPr>
              <a:t># Cophenetic correlation</a:t>
            </a:r>
          </a:p>
          <a:p>
            <a:pPr>
              <a:lnSpc>
                <a:spcPct val="100000"/>
              </a:lnSpc>
            </a:pPr>
            <a:r>
              <a:rPr lang="en-GB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Veg.Dist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&lt;- </a:t>
            </a:r>
            <a:r>
              <a:rPr lang="en-GB" sz="1400" dirty="0" err="1">
                <a:solidFill>
                  <a:srgbClr val="060087"/>
                </a:solidFill>
                <a:latin typeface="Courier New" panose="02070309020205020404" pitchFamily="49" charset="0"/>
              </a:rPr>
              <a:t>vegdist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(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dune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)</a:t>
            </a:r>
            <a:endParaRPr lang="en-GB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cl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&lt;- </a:t>
            </a:r>
            <a:r>
              <a:rPr lang="en-GB" sz="1400" dirty="0" err="1">
                <a:solidFill>
                  <a:srgbClr val="060087"/>
                </a:solidFill>
                <a:latin typeface="Courier New" panose="02070309020205020404" pitchFamily="49" charset="0"/>
              </a:rPr>
              <a:t>hclust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(</a:t>
            </a:r>
            <a:r>
              <a:rPr lang="en-GB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Veg.Dist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, </a:t>
            </a:r>
            <a:r>
              <a:rPr lang="en-GB" sz="1400" dirty="0">
                <a:solidFill>
                  <a:srgbClr val="9E0003"/>
                </a:solidFill>
                <a:latin typeface="Courier New" panose="02070309020205020404" pitchFamily="49" charset="0"/>
              </a:rPr>
              <a:t>"average"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)</a:t>
            </a:r>
          </a:p>
          <a:p>
            <a:pPr>
              <a:lnSpc>
                <a:spcPct val="100000"/>
              </a:lnSpc>
            </a:pPr>
            <a:r>
              <a:rPr lang="en-GB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CophDist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&lt;- cophenetic(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cl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)</a:t>
            </a:r>
          </a:p>
          <a:p>
            <a:pPr>
              <a:lnSpc>
                <a:spcPct val="100000"/>
              </a:lnSpc>
            </a:pPr>
            <a:r>
              <a:rPr lang="en-GB" sz="1400" dirty="0" err="1">
                <a:solidFill>
                  <a:srgbClr val="060087"/>
                </a:solidFill>
                <a:latin typeface="Courier New" panose="02070309020205020404" pitchFamily="49" charset="0"/>
              </a:rPr>
              <a:t>cor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(</a:t>
            </a:r>
            <a:r>
              <a:rPr lang="en-GB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Veg.Dist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,</a:t>
            </a:r>
            <a:r>
              <a:rPr lang="en-GB" sz="1400" dirty="0">
                <a:solidFill>
                  <a:srgbClr val="3E3E3E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CophDist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4E760A5-52C6-794E-804E-781E93AF14A4}"/>
              </a:ext>
            </a:extLst>
          </p:cNvPr>
          <p:cNvSpPr/>
          <p:nvPr/>
        </p:nvSpPr>
        <p:spPr>
          <a:xfrm>
            <a:off x="6758185" y="3994505"/>
            <a:ext cx="4334742" cy="116955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3E3E3E"/>
                </a:solidFill>
                <a:latin typeface="Courier New" panose="02070309020205020404" pitchFamily="49" charset="0"/>
              </a:rPr>
              <a:t># Gower (1983) DISTANCE</a:t>
            </a:r>
          </a:p>
          <a:p>
            <a:pPr>
              <a:lnSpc>
                <a:spcPct val="100000"/>
              </a:lnSpc>
            </a:pPr>
            <a:r>
              <a:rPr lang="en-GB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Veg.Dist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&lt;- </a:t>
            </a:r>
            <a:r>
              <a:rPr lang="en-GB" sz="1400" dirty="0" err="1">
                <a:solidFill>
                  <a:srgbClr val="060087"/>
                </a:solidFill>
                <a:latin typeface="Courier New" panose="02070309020205020404" pitchFamily="49" charset="0"/>
              </a:rPr>
              <a:t>vegdist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(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dune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)</a:t>
            </a:r>
            <a:endParaRPr lang="en-GB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cl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&lt;- </a:t>
            </a:r>
            <a:r>
              <a:rPr lang="en-GB" sz="1400" dirty="0" err="1">
                <a:solidFill>
                  <a:srgbClr val="060087"/>
                </a:solidFill>
                <a:latin typeface="Courier New" panose="02070309020205020404" pitchFamily="49" charset="0"/>
              </a:rPr>
              <a:t>hclust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(</a:t>
            </a:r>
            <a:r>
              <a:rPr lang="en-GB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Veg.Dist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, </a:t>
            </a:r>
            <a:r>
              <a:rPr lang="en-GB" sz="1400" dirty="0">
                <a:solidFill>
                  <a:srgbClr val="9E0003"/>
                </a:solidFill>
                <a:latin typeface="Courier New" panose="02070309020205020404" pitchFamily="49" charset="0"/>
              </a:rPr>
              <a:t>"average"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)</a:t>
            </a:r>
          </a:p>
          <a:p>
            <a:pPr>
              <a:lnSpc>
                <a:spcPct val="100000"/>
              </a:lnSpc>
            </a:pPr>
            <a:r>
              <a:rPr lang="en-GB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CophDist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&lt;- cophenetic(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cl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)</a:t>
            </a: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sum((</a:t>
            </a:r>
            <a:r>
              <a:rPr lang="en-GB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spe.ch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- </a:t>
            </a:r>
            <a:r>
              <a:rPr lang="en-GB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spe.ch.UPGMA.coph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)^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2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6225500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823F66-FFA7-6542-8DF1-65FEE96F18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800" dirty="0"/>
              <a:t>Hierarchic Clustering</a:t>
            </a:r>
            <a:br>
              <a:rPr lang="en-GB" sz="4800" dirty="0"/>
            </a:br>
            <a:r>
              <a:rPr lang="en-GB" sz="4400" b="0" dirty="0"/>
              <a:t>Trees and Distances </a:t>
            </a:r>
            <a:endParaRPr lang="en-GB" sz="48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23919C-7412-1043-BE92-BA438C1B50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5838" y="1960079"/>
            <a:ext cx="10220325" cy="4161022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GB" dirty="0"/>
              <a:t>The goal of any tree is that it represents the original dissimilarity matrix.</a:t>
            </a:r>
          </a:p>
          <a:p>
            <a:pPr>
              <a:lnSpc>
                <a:spcPct val="100000"/>
              </a:lnSpc>
            </a:pPr>
            <a:r>
              <a:rPr lang="en-GB" b="1" dirty="0"/>
              <a:t>How to test this?</a:t>
            </a:r>
          </a:p>
          <a:p>
            <a:pPr lvl="1">
              <a:lnSpc>
                <a:spcPct val="100000"/>
              </a:lnSpc>
            </a:pPr>
            <a:r>
              <a:rPr lang="en-GB" dirty="0"/>
              <a:t>Assess the relation between original dissimilarities and cophenetic distances. </a:t>
            </a:r>
          </a:p>
          <a:p>
            <a:pPr lvl="2">
              <a:lnSpc>
                <a:spcPct val="100000"/>
              </a:lnSpc>
            </a:pPr>
            <a:r>
              <a:rPr lang="en-GB" b="1" dirty="0"/>
              <a:t>Pearson’s r correlation </a:t>
            </a:r>
            <a:r>
              <a:rPr lang="en-GB" b="1" dirty="0">
                <a:sym typeface="Wingdings" pitchFamily="2" charset="2"/>
              </a:rPr>
              <a:t> </a:t>
            </a:r>
            <a:r>
              <a:rPr lang="en-GB" dirty="0"/>
              <a:t>cophenetic correlation [should be large].</a:t>
            </a:r>
          </a:p>
          <a:p>
            <a:pPr lvl="2">
              <a:lnSpc>
                <a:spcPct val="100000"/>
              </a:lnSpc>
            </a:pPr>
            <a:r>
              <a:rPr lang="en-GB" b="1" dirty="0"/>
              <a:t>Gower distance </a:t>
            </a:r>
            <a:r>
              <a:rPr lang="en-GB" b="1" dirty="0">
                <a:sym typeface="Wingdings" pitchFamily="2" charset="2"/>
              </a:rPr>
              <a:t> </a:t>
            </a:r>
            <a:r>
              <a:rPr lang="en-GB" dirty="0"/>
              <a:t>cophenetic distance [should be small]. </a:t>
            </a:r>
          </a:p>
          <a:p>
            <a:pPr marL="252000" lvl="1" indent="0" algn="ctr">
              <a:lnSpc>
                <a:spcPct val="100000"/>
              </a:lnSpc>
              <a:buNone/>
            </a:pPr>
            <a:endParaRPr lang="en-GB" sz="1800" dirty="0">
              <a:solidFill>
                <a:srgbClr val="FF0000"/>
              </a:solidFill>
            </a:endParaRPr>
          </a:p>
          <a:p>
            <a:pPr marL="252000" lvl="1" indent="0" algn="ctr">
              <a:lnSpc>
                <a:spcPct val="100000"/>
              </a:lnSpc>
              <a:buNone/>
            </a:pPr>
            <a:endParaRPr lang="en-GB" sz="1800" dirty="0">
              <a:solidFill>
                <a:srgbClr val="FF0000"/>
              </a:solidFill>
            </a:endParaRPr>
          </a:p>
          <a:p>
            <a:pPr marL="252000" lvl="1" indent="0" algn="ctr">
              <a:lnSpc>
                <a:spcPct val="100000"/>
              </a:lnSpc>
              <a:buNone/>
            </a:pPr>
            <a:r>
              <a:rPr lang="en-GB" sz="2800" dirty="0">
                <a:solidFill>
                  <a:srgbClr val="FF0000"/>
                </a:solidFill>
              </a:rPr>
              <a:t>The cophenetic correlation and Gower distance criteria do not always designate the same clustering result as the best.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388E67-6174-5540-81DA-0E8905A399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83B1A-8733-484E-93E3-7F59779E7A4E}" type="datetime1">
              <a:rPr lang="en-US" smtClean="0"/>
              <a:t>11/1/22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05046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63A8A602-0324-6A47-B3EA-9EDF568E0D85}"/>
              </a:ext>
            </a:extLst>
          </p:cNvPr>
          <p:cNvSpPr/>
          <p:nvPr/>
        </p:nvSpPr>
        <p:spPr bwMode="auto">
          <a:xfrm>
            <a:off x="6999100" y="3853792"/>
            <a:ext cx="219456" cy="219456"/>
          </a:xfrm>
          <a:prstGeom prst="ellipse">
            <a:avLst/>
          </a:prstGeom>
          <a:solidFill>
            <a:schemeClr val="bg1">
              <a:lumMod val="95000"/>
            </a:schemeClr>
          </a:solidFill>
          <a:ln w="1778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800" dirty="0"/>
              <a:t>Hierarchic Clustering</a:t>
            </a:r>
            <a:br>
              <a:rPr lang="en-GB" sz="4800" dirty="0"/>
            </a:br>
            <a:r>
              <a:rPr lang="en-GB" sz="4400" b="0" dirty="0"/>
              <a:t>Trees and Distances</a:t>
            </a:r>
            <a:endParaRPr lang="en-GB" sz="4800" b="0" dirty="0"/>
          </a:p>
        </p:txBody>
      </p:sp>
      <p:sp>
        <p:nvSpPr>
          <p:cNvPr id="5" name="Rectangle 4"/>
          <p:cNvSpPr/>
          <p:nvPr/>
        </p:nvSpPr>
        <p:spPr>
          <a:xfrm>
            <a:off x="8949266" y="4327903"/>
            <a:ext cx="3154447" cy="132343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GB" sz="2000" dirty="0">
                <a:latin typeface="+mn-lt"/>
              </a:rPr>
              <a:t>The height of the common root for two observations is their distance in a tree</a:t>
            </a:r>
          </a:p>
        </p:txBody>
      </p:sp>
      <p:sp>
        <p:nvSpPr>
          <p:cNvPr id="8" name="Rectangle 7"/>
          <p:cNvSpPr/>
          <p:nvPr/>
        </p:nvSpPr>
        <p:spPr>
          <a:xfrm>
            <a:off x="6939831" y="1988546"/>
            <a:ext cx="4266332" cy="101566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GB" sz="2000" dirty="0">
                <a:solidFill>
                  <a:schemeClr val="bg1"/>
                </a:solidFill>
                <a:latin typeface="+mn-lt"/>
              </a:rPr>
              <a:t>Trees dissimilarities measured in R using the </a:t>
            </a:r>
            <a:r>
              <a:rPr lang="en-GB" sz="2000" dirty="0" err="1">
                <a:solidFill>
                  <a:schemeClr val="bg1"/>
                </a:solidFill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cophenetic</a:t>
            </a:r>
            <a:r>
              <a:rPr lang="en-GB" sz="2000" dirty="0">
                <a:solidFill>
                  <a:schemeClr val="bg1"/>
                </a:solidFill>
                <a:latin typeface="+mn-lt"/>
              </a:rPr>
              <a:t> methods from the </a:t>
            </a:r>
            <a:r>
              <a:rPr lang="en-GB" sz="2000" dirty="0">
                <a:solidFill>
                  <a:schemeClr val="bg1"/>
                </a:solidFill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stats</a:t>
            </a:r>
            <a:r>
              <a:rPr lang="en-GB" sz="2000" dirty="0">
                <a:solidFill>
                  <a:schemeClr val="bg1"/>
                </a:solidFill>
                <a:latin typeface="+mn-lt"/>
              </a:rPr>
              <a:t> package</a:t>
            </a:r>
          </a:p>
        </p:txBody>
      </p:sp>
      <p:cxnSp>
        <p:nvCxnSpPr>
          <p:cNvPr id="11" name="Elbow Connector 10"/>
          <p:cNvCxnSpPr>
            <a:cxnSpLocks/>
            <a:stCxn id="5" idx="0"/>
            <a:endCxn id="12" idx="0"/>
          </p:cNvCxnSpPr>
          <p:nvPr/>
        </p:nvCxnSpPr>
        <p:spPr>
          <a:xfrm rot="16200000" flipV="1">
            <a:off x="8580604" y="2382017"/>
            <a:ext cx="474111" cy="3417662"/>
          </a:xfrm>
          <a:prstGeom prst="bentConnector3">
            <a:avLst>
              <a:gd name="adj1" fmla="val 148217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6218591A-DFFC-4E4B-8B5F-2A22D3EABE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913" y="2119673"/>
            <a:ext cx="8785225" cy="4286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8562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800" dirty="0"/>
              <a:t>The problem at hand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5838" y="1373021"/>
            <a:ext cx="6344351" cy="4521366"/>
          </a:xfrm>
        </p:spPr>
        <p:txBody>
          <a:bodyPr/>
          <a:lstStyle/>
          <a:p>
            <a:r>
              <a:rPr lang="en-GB" dirty="0"/>
              <a:t>Biological/ecological datasets are multidimensional</a:t>
            </a:r>
          </a:p>
          <a:p>
            <a:endParaRPr lang="en-GB" b="1" i="1" dirty="0">
              <a:solidFill>
                <a:srgbClr val="FF0000"/>
              </a:solidFill>
            </a:endParaRPr>
          </a:p>
          <a:p>
            <a:r>
              <a:rPr lang="en-GB" b="1" i="1" dirty="0">
                <a:solidFill>
                  <a:srgbClr val="FF0000"/>
                </a:solidFill>
              </a:rPr>
              <a:t>What is multidimensional?</a:t>
            </a:r>
            <a:r>
              <a:rPr lang="en-GB" dirty="0"/>
              <a:t> </a:t>
            </a:r>
            <a:r>
              <a:rPr lang="en-GB" dirty="0">
                <a:sym typeface="Wingdings"/>
              </a:rPr>
              <a:t> multiple </a:t>
            </a:r>
            <a:r>
              <a:rPr lang="en-GB" dirty="0"/>
              <a:t>descriptors are recorded from a number of objects (i.e., replicate sampling or experimental units)</a:t>
            </a:r>
          </a:p>
          <a:p>
            <a:endParaRPr lang="en-GB" dirty="0"/>
          </a:p>
          <a:p>
            <a:pPr lvl="1"/>
            <a:r>
              <a:rPr lang="en-GB" b="1" dirty="0"/>
              <a:t>Organisms</a:t>
            </a:r>
            <a:r>
              <a:rPr lang="en-GB" dirty="0"/>
              <a:t>: morphological or physiological measurements</a:t>
            </a:r>
          </a:p>
          <a:p>
            <a:pPr lvl="1"/>
            <a:endParaRPr lang="en-GB" b="1" dirty="0"/>
          </a:p>
          <a:p>
            <a:pPr lvl="1"/>
            <a:r>
              <a:rPr lang="en-GB" b="1" dirty="0"/>
              <a:t>Ecological sampling units</a:t>
            </a:r>
            <a:r>
              <a:rPr lang="en-GB" dirty="0"/>
              <a:t>: the variables might be physicochemical measurements or species abundances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6501" y="724424"/>
            <a:ext cx="3196463" cy="236046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-1" t="121" r="45218" b="-121"/>
          <a:stretch/>
        </p:blipFill>
        <p:spPr>
          <a:xfrm>
            <a:off x="8581248" y="3784285"/>
            <a:ext cx="1588257" cy="208946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8273418" y="3264391"/>
            <a:ext cx="2789546" cy="369332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/>
              <a:t>Ecological sampling units</a:t>
            </a:r>
          </a:p>
        </p:txBody>
      </p:sp>
      <p:sp>
        <p:nvSpPr>
          <p:cNvPr id="10" name="Rectangle 9"/>
          <p:cNvSpPr/>
          <p:nvPr/>
        </p:nvSpPr>
        <p:spPr>
          <a:xfrm>
            <a:off x="8421001" y="288618"/>
            <a:ext cx="2238498" cy="369332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/>
              <a:t>Organism attributes</a:t>
            </a:r>
          </a:p>
        </p:txBody>
      </p:sp>
    </p:spTree>
    <p:extLst>
      <p:ext uri="{BB962C8B-B14F-4D97-AF65-F5344CB8AC3E}">
        <p14:creationId xmlns:p14="http://schemas.microsoft.com/office/powerpoint/2010/main" val="244046033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823F66-FFA7-6542-8DF1-65FEE96F18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800" dirty="0"/>
              <a:t>Hierarchic Clustering</a:t>
            </a:r>
            <a:br>
              <a:rPr lang="en-GB" sz="4800" dirty="0"/>
            </a:br>
            <a:r>
              <a:rPr lang="en-GB" sz="4400" b="0" dirty="0"/>
              <a:t>Trees and Distances </a:t>
            </a:r>
            <a:endParaRPr lang="en-GB" sz="4800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388E67-6174-5540-81DA-0E8905A399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83B1A-8733-484E-93E3-7F59779E7A4E}" type="datetime1">
              <a:rPr lang="en-US" smtClean="0"/>
              <a:t>11/1/22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69B6A25-984C-1743-9734-82C968BA2F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2653" y="1372860"/>
            <a:ext cx="4589968" cy="458996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BC8EA10-6D9D-2D45-97FA-E4F87A8EF540}"/>
              </a:ext>
            </a:extLst>
          </p:cNvPr>
          <p:cNvSpPr/>
          <p:nvPr/>
        </p:nvSpPr>
        <p:spPr>
          <a:xfrm>
            <a:off x="985838" y="1958975"/>
            <a:ext cx="5108575" cy="375487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GB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Veg.Dist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&lt;- </a:t>
            </a:r>
            <a:r>
              <a:rPr lang="en-GB" sz="1400" dirty="0" err="1">
                <a:solidFill>
                  <a:srgbClr val="060087"/>
                </a:solidFill>
                <a:latin typeface="Courier New" panose="02070309020205020404" pitchFamily="49" charset="0"/>
              </a:rPr>
              <a:t>vegdist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(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dune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)</a:t>
            </a:r>
            <a:endParaRPr lang="en-GB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cl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&lt;- </a:t>
            </a:r>
            <a:r>
              <a:rPr lang="en-GB" sz="1400" dirty="0" err="1">
                <a:solidFill>
                  <a:srgbClr val="060087"/>
                </a:solidFill>
                <a:latin typeface="Courier New" panose="02070309020205020404" pitchFamily="49" charset="0"/>
              </a:rPr>
              <a:t>hclust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(</a:t>
            </a:r>
            <a:r>
              <a:rPr lang="en-GB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Veg.Dist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, </a:t>
            </a:r>
            <a:r>
              <a:rPr lang="en-GB" sz="1400" dirty="0">
                <a:solidFill>
                  <a:srgbClr val="9E0003"/>
                </a:solidFill>
                <a:latin typeface="Courier New" panose="02070309020205020404" pitchFamily="49" charset="0"/>
              </a:rPr>
              <a:t>"average"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)</a:t>
            </a:r>
          </a:p>
          <a:p>
            <a:pPr>
              <a:lnSpc>
                <a:spcPct val="100000"/>
              </a:lnSpc>
            </a:pPr>
            <a:r>
              <a:rPr lang="en-GB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CophDist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&lt;- cophenetic(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cl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)</a:t>
            </a: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3E3E3E"/>
                </a:solidFill>
                <a:latin typeface="Courier New" panose="02070309020205020404" pitchFamily="49" charset="0"/>
              </a:rPr>
              <a:t># Shepard-like diagrams</a:t>
            </a: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plot(x = </a:t>
            </a:r>
            <a:r>
              <a:rPr lang="en-GB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Veg.Dist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,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y = </a:t>
            </a:r>
            <a:r>
              <a:rPr lang="en-GB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CophDist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,</a:t>
            </a:r>
            <a:endParaRPr lang="en-GB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  </a:t>
            </a:r>
            <a:r>
              <a:rPr lang="en-GB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xlab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= </a:t>
            </a:r>
            <a:r>
              <a:rPr lang="en-GB" sz="1400" dirty="0">
                <a:solidFill>
                  <a:srgbClr val="9E0003"/>
                </a:solidFill>
                <a:latin typeface="Courier New" panose="02070309020205020404" pitchFamily="49" charset="0"/>
              </a:rPr>
              <a:t>"Euclidean distance"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,</a:t>
            </a:r>
            <a:endParaRPr lang="en-GB" sz="1400" dirty="0">
              <a:solidFill>
                <a:srgbClr val="9E0003"/>
              </a:solidFill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  </a:t>
            </a:r>
            <a:r>
              <a:rPr lang="en-GB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ylab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= </a:t>
            </a:r>
            <a:r>
              <a:rPr lang="en-GB" sz="1400" dirty="0">
                <a:solidFill>
                  <a:srgbClr val="9E0003"/>
                </a:solidFill>
                <a:latin typeface="Courier New" panose="02070309020205020404" pitchFamily="49" charset="0"/>
              </a:rPr>
              <a:t>"Cophenetic distance"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,</a:t>
            </a:r>
            <a:endParaRPr lang="en-GB" sz="1400" dirty="0">
              <a:solidFill>
                <a:srgbClr val="9E0003"/>
              </a:solidFill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  </a:t>
            </a:r>
            <a:r>
              <a:rPr lang="en-GB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pch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=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19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,</a:t>
            </a: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 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main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= c(</a:t>
            </a:r>
            <a:r>
              <a:rPr lang="en-GB" sz="1400" dirty="0">
                <a:solidFill>
                  <a:srgbClr val="9E0003"/>
                </a:solidFill>
                <a:latin typeface="Courier New" panose="02070309020205020404" pitchFamily="49" charset="0"/>
              </a:rPr>
              <a:t>"UPGMA"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,</a:t>
            </a: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     paste(</a:t>
            </a:r>
            <a:r>
              <a:rPr lang="en-GB" sz="1400" dirty="0">
                <a:solidFill>
                  <a:srgbClr val="9E0003"/>
                </a:solidFill>
                <a:latin typeface="Courier New" panose="02070309020205020404" pitchFamily="49" charset="0"/>
              </a:rPr>
              <a:t>"Cophenetic correlation ="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,</a:t>
            </a:r>
            <a:endParaRPr lang="en-GB" sz="1400" dirty="0">
              <a:solidFill>
                <a:srgbClr val="9E0003"/>
              </a:solidFill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            round(</a:t>
            </a: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              </a:t>
            </a:r>
            <a:r>
              <a:rPr lang="en-GB" sz="1400" dirty="0" err="1">
                <a:solidFill>
                  <a:srgbClr val="060087"/>
                </a:solidFill>
                <a:latin typeface="Courier New" panose="02070309020205020404" pitchFamily="49" charset="0"/>
              </a:rPr>
              <a:t>cor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(</a:t>
            </a:r>
            <a:r>
              <a:rPr lang="en-GB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Veg.Dist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,</a:t>
            </a:r>
            <a:r>
              <a:rPr lang="en-GB" sz="1400" dirty="0">
                <a:solidFill>
                  <a:srgbClr val="3E3E3E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CophDist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),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3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)</a:t>
            </a: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)))</a:t>
            </a:r>
          </a:p>
          <a:p>
            <a:pPr>
              <a:lnSpc>
                <a:spcPct val="100000"/>
              </a:lnSpc>
            </a:pPr>
            <a:r>
              <a:rPr lang="en-GB" sz="1400" dirty="0" err="1">
                <a:solidFill>
                  <a:srgbClr val="060087"/>
                </a:solidFill>
                <a:latin typeface="Courier New" panose="02070309020205020404" pitchFamily="49" charset="0"/>
              </a:rPr>
              <a:t>abline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(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0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,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1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,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lwd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=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2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)</a:t>
            </a: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lines(</a:t>
            </a:r>
            <a:r>
              <a:rPr lang="en-GB" sz="1400" dirty="0" err="1">
                <a:solidFill>
                  <a:srgbClr val="060087"/>
                </a:solidFill>
                <a:latin typeface="Courier New" panose="02070309020205020404" pitchFamily="49" charset="0"/>
              </a:rPr>
              <a:t>lowess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(</a:t>
            </a:r>
            <a:r>
              <a:rPr lang="en-GB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spe.ch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, </a:t>
            </a:r>
            <a:r>
              <a:rPr lang="en-GB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spe.ch.UPGMA.coph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),</a:t>
            </a:r>
            <a:endParaRPr lang="en-GB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 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col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= </a:t>
            </a:r>
            <a:r>
              <a:rPr lang="en-GB" sz="1400" dirty="0">
                <a:solidFill>
                  <a:srgbClr val="9E0003"/>
                </a:solidFill>
                <a:latin typeface="Courier New" panose="02070309020205020404" pitchFamily="49" charset="0"/>
              </a:rPr>
              <a:t>"red"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,</a:t>
            </a: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  </a:t>
            </a:r>
            <a:r>
              <a:rPr lang="en-GB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lwd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=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1.5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90910081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823F66-FFA7-6542-8DF1-65FEE96F18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800" dirty="0"/>
              <a:t>Hierarchic Clustering</a:t>
            </a:r>
            <a:br>
              <a:rPr lang="en-GB" sz="4800" dirty="0"/>
            </a:br>
            <a:r>
              <a:rPr lang="en-GB" sz="4400" b="0" dirty="0"/>
              <a:t>Trees and Distances </a:t>
            </a:r>
            <a:endParaRPr lang="en-GB" sz="4800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388E67-6174-5540-81DA-0E8905A399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83B1A-8733-484E-93E3-7F59779E7A4E}" type="datetime1">
              <a:rPr lang="en-US" smtClean="0"/>
              <a:t>11/1/22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69B6A25-984C-1743-9734-82C968BA2F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2653" y="1372860"/>
            <a:ext cx="4589968" cy="458996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374FCAE-00B3-2476-F656-24A49B0783E9}"/>
              </a:ext>
            </a:extLst>
          </p:cNvPr>
          <p:cNvSpPr txBox="1"/>
          <p:nvPr/>
        </p:nvSpPr>
        <p:spPr>
          <a:xfrm>
            <a:off x="1049482" y="3018138"/>
            <a:ext cx="3508663" cy="2246769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GB" sz="2800" dirty="0">
                <a:solidFill>
                  <a:schemeClr val="bg1"/>
                </a:solidFill>
              </a:rPr>
              <a:t>Assess the relation between original dissimilarities and Tree based  dissimilarities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15E13BF-1B45-34B4-7F8A-B313ED6322F7}"/>
              </a:ext>
            </a:extLst>
          </p:cNvPr>
          <p:cNvSpPr txBox="1"/>
          <p:nvPr/>
        </p:nvSpPr>
        <p:spPr>
          <a:xfrm>
            <a:off x="6853566" y="5712005"/>
            <a:ext cx="401752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GB" sz="2000" dirty="0"/>
              <a:t>original dissimilarities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D2E6AA-9211-90E3-D9BE-4D65B189C781}"/>
              </a:ext>
            </a:extLst>
          </p:cNvPr>
          <p:cNvSpPr txBox="1"/>
          <p:nvPr/>
        </p:nvSpPr>
        <p:spPr>
          <a:xfrm rot="16200000">
            <a:off x="3856531" y="3706005"/>
            <a:ext cx="478143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GB" sz="2000" dirty="0"/>
              <a:t>Tree based  dissimilarities </a:t>
            </a:r>
          </a:p>
        </p:txBody>
      </p:sp>
    </p:spTree>
    <p:extLst>
      <p:ext uri="{BB962C8B-B14F-4D97-AF65-F5344CB8AC3E}">
        <p14:creationId xmlns:p14="http://schemas.microsoft.com/office/powerpoint/2010/main" val="306458338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idx="4294967295"/>
          </p:nvPr>
        </p:nvSpPr>
        <p:spPr>
          <a:xfrm>
            <a:off x="985838" y="980728"/>
            <a:ext cx="10220325" cy="3937000"/>
          </a:xfrm>
        </p:spPr>
        <p:txBody>
          <a:bodyPr anchor="ctr">
            <a:normAutofit/>
          </a:bodyPr>
          <a:lstStyle/>
          <a:p>
            <a:r>
              <a:rPr lang="en-GB" sz="6600" b="1" dirty="0">
                <a:solidFill>
                  <a:srgbClr val="C00000"/>
                </a:solidFill>
                <a:latin typeface="+mj-lt"/>
              </a:rPr>
              <a:t>So far so good?</a:t>
            </a:r>
          </a:p>
          <a:p>
            <a:r>
              <a:rPr lang="en-GB" sz="6600" b="1" dirty="0">
                <a:solidFill>
                  <a:srgbClr val="FFFF00"/>
                </a:solidFill>
                <a:latin typeface="+mj-lt"/>
              </a:rPr>
              <a:t>Any questions?</a:t>
            </a:r>
          </a:p>
          <a:p>
            <a:r>
              <a:rPr lang="en-GB" sz="6600" b="1" dirty="0">
                <a:solidFill>
                  <a:srgbClr val="00B050"/>
                </a:solidFill>
                <a:latin typeface="+mj-lt"/>
              </a:rPr>
              <a:t>Ready to move on?</a:t>
            </a:r>
          </a:p>
        </p:txBody>
      </p:sp>
    </p:spTree>
    <p:extLst>
      <p:ext uri="{BB962C8B-B14F-4D97-AF65-F5344CB8AC3E}">
        <p14:creationId xmlns:p14="http://schemas.microsoft.com/office/powerpoint/2010/main" val="3252321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800" b="1" dirty="0"/>
              <a:t>Hierarchic Clustering</a:t>
            </a:r>
            <a:br>
              <a:rPr lang="en-GB" sz="4800" b="1" dirty="0"/>
            </a:br>
            <a:r>
              <a:rPr lang="en-GB" sz="4400" b="0" dirty="0"/>
              <a:t>From a tree to </a:t>
            </a:r>
            <a:r>
              <a:rPr lang="en-GB" sz="4400" b="0" i="1" dirty="0"/>
              <a:t>n-</a:t>
            </a:r>
            <a:r>
              <a:rPr lang="en-GB" sz="4400" b="0" dirty="0"/>
              <a:t>classes</a:t>
            </a:r>
            <a:endParaRPr lang="en-GB" sz="4800" b="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D718DA0-830B-D746-9E77-7950418483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5839" y="1960079"/>
            <a:ext cx="4877080" cy="419918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GB" sz="2400" b="1" dirty="0"/>
              <a:t>The goal:</a:t>
            </a:r>
          </a:p>
          <a:p>
            <a:pPr>
              <a:lnSpc>
                <a:spcPct val="100000"/>
              </a:lnSpc>
            </a:pPr>
            <a:r>
              <a:rPr lang="en-GB" dirty="0"/>
              <a:t>Look for interpretable clusters. </a:t>
            </a:r>
          </a:p>
          <a:p>
            <a:pPr>
              <a:lnSpc>
                <a:spcPct val="100000"/>
              </a:lnSpc>
            </a:pPr>
            <a:r>
              <a:rPr lang="en-GB" sz="2400" b="1" dirty="0"/>
              <a:t>How to?</a:t>
            </a:r>
            <a:endParaRPr lang="en-GB" sz="2400" dirty="0"/>
          </a:p>
          <a:p>
            <a:pPr>
              <a:lnSpc>
                <a:spcPct val="100000"/>
              </a:lnSpc>
            </a:pPr>
            <a:r>
              <a:rPr lang="en-GB" dirty="0"/>
              <a:t>This means that a decision must be made: at what level should the dendrogram be cut? </a:t>
            </a:r>
          </a:p>
          <a:p>
            <a:pPr>
              <a:lnSpc>
                <a:spcPct val="100000"/>
              </a:lnSpc>
            </a:pPr>
            <a:r>
              <a:rPr lang="en-GB" sz="2400" b="1" dirty="0"/>
              <a:t>Two criteria are possible</a:t>
            </a:r>
          </a:p>
          <a:p>
            <a:pPr lvl="1">
              <a:lnSpc>
                <a:spcPct val="100000"/>
              </a:lnSpc>
            </a:pPr>
            <a:r>
              <a:rPr lang="en-GB" dirty="0"/>
              <a:t>Single cutting level for a whole dendrogram </a:t>
            </a:r>
            <a:r>
              <a:rPr lang="en-GB" dirty="0">
                <a:sym typeface="Wingdings" pitchFamily="2" charset="2"/>
              </a:rPr>
              <a:t> 70%</a:t>
            </a:r>
            <a:r>
              <a:rPr lang="en-GB" dirty="0"/>
              <a:t>.</a:t>
            </a:r>
          </a:p>
          <a:p>
            <a:pPr lvl="1">
              <a:lnSpc>
                <a:spcPct val="100000"/>
              </a:lnSpc>
            </a:pPr>
            <a:r>
              <a:rPr lang="en-GB" dirty="0"/>
              <a:t>Predefined a common number of groups </a:t>
            </a:r>
            <a:r>
              <a:rPr lang="en-GB" dirty="0">
                <a:sym typeface="Wingdings" pitchFamily="2" charset="2"/>
              </a:rPr>
              <a:t> k-values!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73F6187-6662-744E-93AF-B42771F5B2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1503"/>
          <a:stretch/>
        </p:blipFill>
        <p:spPr>
          <a:xfrm>
            <a:off x="6017650" y="1607923"/>
            <a:ext cx="5966840" cy="3660764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7D3552F-9FF4-974D-B7EF-4F272E30AA75}"/>
              </a:ext>
            </a:extLst>
          </p:cNvPr>
          <p:cNvSpPr txBox="1">
            <a:spLocks/>
          </p:cNvSpPr>
          <p:nvPr/>
        </p:nvSpPr>
        <p:spPr bwMode="auto">
          <a:xfrm>
            <a:off x="6205482" y="5381385"/>
            <a:ext cx="5591175" cy="777875"/>
          </a:xfrm>
          <a:prstGeom prst="rect">
            <a:avLst/>
          </a:prstGeom>
          <a:solidFill>
            <a:schemeClr val="accent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noAutofit/>
          </a:bodyPr>
          <a:lstStyle>
            <a:lvl1pPr marL="0" indent="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Calibri" panose="020F0502020204030204" pitchFamily="34" charset="0"/>
              <a:buChar char="​"/>
              <a:defRPr sz="20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2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2pPr>
            <a:lvl3pPr marL="75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152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4pPr>
            <a:lvl5pPr marL="1512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5pPr>
            <a:lvl6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>
              <a:lnSpc>
                <a:spcPct val="100000"/>
              </a:lnSpc>
              <a:buFont typeface="Calibri" panose="020F0502020204030204" pitchFamily="34" charset="0"/>
              <a:buNone/>
            </a:pPr>
            <a:r>
              <a:rPr lang="en-GB" kern="0"/>
              <a:t>All observations are combined in a tree, but you can extract 1 … </a:t>
            </a:r>
            <a:r>
              <a:rPr lang="en-GB" i="1" kern="0"/>
              <a:t>n</a:t>
            </a:r>
            <a:r>
              <a:rPr lang="en-GB" kern="0"/>
              <a:t> classes</a:t>
            </a:r>
            <a:endParaRPr lang="en-GB" kern="0" dirty="0"/>
          </a:p>
        </p:txBody>
      </p:sp>
    </p:spTree>
    <p:extLst>
      <p:ext uri="{BB962C8B-B14F-4D97-AF65-F5344CB8AC3E}">
        <p14:creationId xmlns:p14="http://schemas.microsoft.com/office/powerpoint/2010/main" val="295416273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800" dirty="0"/>
              <a:t>Hierarchic Clustering</a:t>
            </a:r>
            <a:br>
              <a:rPr lang="en-GB" sz="4800" dirty="0"/>
            </a:br>
            <a:r>
              <a:rPr lang="en-GB" sz="4400" b="0" dirty="0"/>
              <a:t>From a tree to n-classes</a:t>
            </a:r>
            <a:endParaRPr lang="en-GB" sz="4800" b="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47E4E85-A212-B248-9F76-9DF2EE90F6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0428" y="2486828"/>
            <a:ext cx="5744035" cy="3789468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C6AE2B6A-77B4-5942-9CFE-D55360174889}"/>
              </a:ext>
            </a:extLst>
          </p:cNvPr>
          <p:cNvGrpSpPr>
            <a:grpSpLocks noChangeAspect="1"/>
          </p:cNvGrpSpPr>
          <p:nvPr/>
        </p:nvGrpSpPr>
        <p:grpSpPr>
          <a:xfrm>
            <a:off x="262567" y="2486828"/>
            <a:ext cx="5744035" cy="3789468"/>
            <a:chOff x="6102725" y="1973769"/>
            <a:chExt cx="6002526" cy="3960000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93AC149-51DD-9D4C-8101-BEDCF15BB93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02725" y="1973769"/>
              <a:ext cx="6002526" cy="3960000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71C272F-CA79-8B45-8793-AABE580E0A06}"/>
                </a:ext>
              </a:extLst>
            </p:cNvPr>
            <p:cNvSpPr/>
            <p:nvPr/>
          </p:nvSpPr>
          <p:spPr bwMode="auto">
            <a:xfrm>
              <a:off x="6617631" y="3018725"/>
              <a:ext cx="941008" cy="2392861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GB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C6763DD-10EF-0C40-A54E-4FEC428ADEFE}"/>
                </a:ext>
              </a:extLst>
            </p:cNvPr>
            <p:cNvSpPr/>
            <p:nvPr/>
          </p:nvSpPr>
          <p:spPr bwMode="auto">
            <a:xfrm>
              <a:off x="7666891" y="3018725"/>
              <a:ext cx="415053" cy="2392861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GB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AB854D1-F6ED-7A46-A670-E34C2ACFD3F3}"/>
                </a:ext>
              </a:extLst>
            </p:cNvPr>
            <p:cNvSpPr/>
            <p:nvPr/>
          </p:nvSpPr>
          <p:spPr bwMode="auto">
            <a:xfrm>
              <a:off x="8190195" y="3018724"/>
              <a:ext cx="3682717" cy="2392861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GB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BA623AD9-6EF2-E147-AEAD-48C54F5F978C}"/>
              </a:ext>
            </a:extLst>
          </p:cNvPr>
          <p:cNvSpPr txBox="1"/>
          <p:nvPr/>
        </p:nvSpPr>
        <p:spPr>
          <a:xfrm>
            <a:off x="846034" y="2052137"/>
            <a:ext cx="4777099" cy="4093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GB" sz="2800" b="1" dirty="0">
                <a:latin typeface="+mn-lt"/>
              </a:rPr>
              <a:t>A singe dissimilarity level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BDA25D5-7C82-1D42-9189-BD98E415CD59}"/>
              </a:ext>
            </a:extLst>
          </p:cNvPr>
          <p:cNvSpPr txBox="1"/>
          <p:nvPr/>
        </p:nvSpPr>
        <p:spPr>
          <a:xfrm>
            <a:off x="7064992" y="2052137"/>
            <a:ext cx="4777099" cy="4093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GB" sz="2800" b="1" dirty="0">
                <a:latin typeface="+mn-lt"/>
              </a:rPr>
              <a:t>A defined number of clusters</a:t>
            </a:r>
          </a:p>
        </p:txBody>
      </p:sp>
    </p:spTree>
    <p:extLst>
      <p:ext uri="{BB962C8B-B14F-4D97-AF65-F5344CB8AC3E}">
        <p14:creationId xmlns:p14="http://schemas.microsoft.com/office/powerpoint/2010/main" val="184789531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800" dirty="0"/>
              <a:t>Hierarchic Clustering</a:t>
            </a:r>
            <a:br>
              <a:rPr lang="en-GB" sz="4800" dirty="0"/>
            </a:br>
            <a:r>
              <a:rPr lang="en-GB" sz="4400" b="0" dirty="0"/>
              <a:t>From a tree to n-classes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47E4E85-A212-B248-9F76-9DF2EE90F6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0428" y="2486828"/>
            <a:ext cx="5744035" cy="3789468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C6AE2B6A-77B4-5942-9CFE-D55360174889}"/>
              </a:ext>
            </a:extLst>
          </p:cNvPr>
          <p:cNvGrpSpPr>
            <a:grpSpLocks noChangeAspect="1"/>
          </p:cNvGrpSpPr>
          <p:nvPr/>
        </p:nvGrpSpPr>
        <p:grpSpPr>
          <a:xfrm>
            <a:off x="262567" y="2486828"/>
            <a:ext cx="5744035" cy="3789468"/>
            <a:chOff x="6102725" y="1973769"/>
            <a:chExt cx="6002526" cy="3960000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93AC149-51DD-9D4C-8101-BEDCF15BB93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02725" y="1973769"/>
              <a:ext cx="6002526" cy="3960000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71C272F-CA79-8B45-8793-AABE580E0A06}"/>
                </a:ext>
              </a:extLst>
            </p:cNvPr>
            <p:cNvSpPr/>
            <p:nvPr/>
          </p:nvSpPr>
          <p:spPr bwMode="auto">
            <a:xfrm>
              <a:off x="6617631" y="3018725"/>
              <a:ext cx="941008" cy="2392861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GB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C6763DD-10EF-0C40-A54E-4FEC428ADEFE}"/>
                </a:ext>
              </a:extLst>
            </p:cNvPr>
            <p:cNvSpPr/>
            <p:nvPr/>
          </p:nvSpPr>
          <p:spPr bwMode="auto">
            <a:xfrm>
              <a:off x="7666891" y="3018725"/>
              <a:ext cx="415053" cy="2392861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GB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AB854D1-F6ED-7A46-A670-E34C2ACFD3F3}"/>
                </a:ext>
              </a:extLst>
            </p:cNvPr>
            <p:cNvSpPr/>
            <p:nvPr/>
          </p:nvSpPr>
          <p:spPr bwMode="auto">
            <a:xfrm>
              <a:off x="8190195" y="3018724"/>
              <a:ext cx="3682717" cy="2392861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GB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BA623AD9-6EF2-E147-AEAD-48C54F5F978C}"/>
              </a:ext>
            </a:extLst>
          </p:cNvPr>
          <p:cNvSpPr txBox="1"/>
          <p:nvPr/>
        </p:nvSpPr>
        <p:spPr>
          <a:xfrm>
            <a:off x="746035" y="2052137"/>
            <a:ext cx="4777099" cy="4093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GB" sz="2800" dirty="0">
                <a:latin typeface="+mn-lt"/>
              </a:rPr>
              <a:t>A singe dissimilarity level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BDA25D5-7C82-1D42-9189-BD98E415CD59}"/>
              </a:ext>
            </a:extLst>
          </p:cNvPr>
          <p:cNvSpPr txBox="1"/>
          <p:nvPr/>
        </p:nvSpPr>
        <p:spPr>
          <a:xfrm>
            <a:off x="6953896" y="2052137"/>
            <a:ext cx="4777099" cy="4093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GB" sz="2800" dirty="0">
                <a:latin typeface="+mn-lt"/>
              </a:rPr>
              <a:t>A define number of clusters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6693108" y="4175947"/>
            <a:ext cx="5298674" cy="1600652"/>
          </a:xfrm>
          <a:prstGeom prst="roundRect">
            <a:avLst>
              <a:gd name="adj" fmla="val 7640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data(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dune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)</a:t>
            </a:r>
            <a:r>
              <a:rPr lang="en-GB" sz="1400" dirty="0">
                <a:solidFill>
                  <a:srgbClr val="3E3E3E"/>
                </a:solidFill>
                <a:latin typeface="Courier New" panose="02070309020205020404" pitchFamily="49" charset="0"/>
              </a:rPr>
              <a:t># a dataset from vegan</a:t>
            </a: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cl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&lt;- </a:t>
            </a:r>
            <a:r>
              <a:rPr lang="en-GB" sz="1400" dirty="0" err="1">
                <a:solidFill>
                  <a:srgbClr val="060087"/>
                </a:solidFill>
                <a:latin typeface="Courier New" panose="02070309020205020404" pitchFamily="49" charset="0"/>
              </a:rPr>
              <a:t>hclust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(</a:t>
            </a:r>
            <a:r>
              <a:rPr lang="en-GB" sz="1400" dirty="0" err="1">
                <a:solidFill>
                  <a:srgbClr val="060087"/>
                </a:solidFill>
                <a:latin typeface="Courier New" panose="02070309020205020404" pitchFamily="49" charset="0"/>
              </a:rPr>
              <a:t>vegdist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(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dune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), </a:t>
            </a:r>
            <a:r>
              <a:rPr lang="en-GB" sz="1400" dirty="0">
                <a:solidFill>
                  <a:srgbClr val="9E0003"/>
                </a:solidFill>
                <a:latin typeface="Courier New" panose="02070309020205020404" pitchFamily="49" charset="0"/>
              </a:rPr>
              <a:t>"average"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)</a:t>
            </a: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plot(</a:t>
            </a:r>
            <a:r>
              <a:rPr lang="en-GB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cl</a:t>
            </a:r>
            <a:r>
              <a:rPr lang="en-GB" sz="1400" dirty="0" err="1">
                <a:solidFill>
                  <a:srgbClr val="060087"/>
                </a:solidFill>
                <a:latin typeface="Courier New" panose="02070309020205020404" pitchFamily="49" charset="0"/>
              </a:rPr>
              <a:t>,</a:t>
            </a:r>
            <a:r>
              <a:rPr lang="en-GB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cex.main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=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2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)</a:t>
            </a:r>
            <a:endParaRPr lang="en-GB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3E3E3E"/>
                </a:solidFill>
                <a:latin typeface="Courier New" panose="02070309020205020404" pitchFamily="49" charset="0"/>
              </a:rPr>
              <a:t># Plot cluster and add groups</a:t>
            </a:r>
            <a:endParaRPr lang="en-GB" sz="1400" dirty="0">
              <a:solidFill>
                <a:srgbClr val="060087"/>
              </a:solidFill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plot(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cl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)</a:t>
            </a: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3E3E3E"/>
                </a:solidFill>
                <a:latin typeface="Courier New" panose="02070309020205020404" pitchFamily="49" charset="0"/>
              </a:rPr>
              <a:t># You predefine the number of group you want </a:t>
            </a:r>
          </a:p>
          <a:p>
            <a:pPr>
              <a:lnSpc>
                <a:spcPct val="100000"/>
              </a:lnSpc>
            </a:pPr>
            <a:r>
              <a:rPr lang="en-GB" sz="1400" dirty="0" err="1">
                <a:solidFill>
                  <a:srgbClr val="060087"/>
                </a:solidFill>
                <a:latin typeface="Courier New" panose="02070309020205020404" pitchFamily="49" charset="0"/>
              </a:rPr>
              <a:t>rect.hclust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(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cl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,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4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)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D972AEEB-BFB1-7641-9D68-1D901960EB88}"/>
              </a:ext>
            </a:extLst>
          </p:cNvPr>
          <p:cNvSpPr/>
          <p:nvPr/>
        </p:nvSpPr>
        <p:spPr>
          <a:xfrm>
            <a:off x="485247" y="4175947"/>
            <a:ext cx="5298674" cy="1600652"/>
          </a:xfrm>
          <a:prstGeom prst="roundRect">
            <a:avLst>
              <a:gd name="adj" fmla="val 7640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data(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dune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)</a:t>
            </a:r>
            <a:r>
              <a:rPr lang="en-GB" sz="1400" dirty="0">
                <a:solidFill>
                  <a:srgbClr val="3E3E3E"/>
                </a:solidFill>
                <a:latin typeface="Courier New" panose="02070309020205020404" pitchFamily="49" charset="0"/>
              </a:rPr>
              <a:t># a dataset from vegan</a:t>
            </a: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cl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&lt;- </a:t>
            </a:r>
            <a:r>
              <a:rPr lang="en-GB" sz="1400" dirty="0" err="1">
                <a:solidFill>
                  <a:srgbClr val="060087"/>
                </a:solidFill>
                <a:latin typeface="Courier New" panose="02070309020205020404" pitchFamily="49" charset="0"/>
              </a:rPr>
              <a:t>hclust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(</a:t>
            </a:r>
            <a:r>
              <a:rPr lang="en-GB" sz="1400" dirty="0" err="1">
                <a:solidFill>
                  <a:srgbClr val="060087"/>
                </a:solidFill>
                <a:latin typeface="Courier New" panose="02070309020205020404" pitchFamily="49" charset="0"/>
              </a:rPr>
              <a:t>vegdist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(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dune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), </a:t>
            </a:r>
            <a:r>
              <a:rPr lang="en-GB" sz="1400" dirty="0">
                <a:solidFill>
                  <a:srgbClr val="9E0003"/>
                </a:solidFill>
                <a:latin typeface="Courier New" panose="02070309020205020404" pitchFamily="49" charset="0"/>
              </a:rPr>
              <a:t>"average"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)</a:t>
            </a: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plot(</a:t>
            </a:r>
            <a:r>
              <a:rPr lang="en-GB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cl</a:t>
            </a:r>
            <a:r>
              <a:rPr lang="en-GB" sz="1400" dirty="0" err="1">
                <a:solidFill>
                  <a:srgbClr val="060087"/>
                </a:solidFill>
                <a:latin typeface="Courier New" panose="02070309020205020404" pitchFamily="49" charset="0"/>
              </a:rPr>
              <a:t>,</a:t>
            </a:r>
            <a:r>
              <a:rPr lang="en-GB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cex.main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=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2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)</a:t>
            </a:r>
            <a:endParaRPr lang="en-GB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3E3E3E"/>
                </a:solidFill>
                <a:latin typeface="Courier New" panose="02070309020205020404" pitchFamily="49" charset="0"/>
              </a:rPr>
              <a:t># Plot cluster and add groups</a:t>
            </a:r>
            <a:endParaRPr lang="en-GB" sz="1400" dirty="0">
              <a:solidFill>
                <a:srgbClr val="060087"/>
              </a:solidFill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plot(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cl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)</a:t>
            </a: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3E3E3E"/>
                </a:solidFill>
                <a:latin typeface="Courier New" panose="02070309020205020404" pitchFamily="49" charset="0"/>
              </a:rPr>
              <a:t># You predefine the cut-off dissimilarity</a:t>
            </a:r>
          </a:p>
          <a:p>
            <a:pPr>
              <a:lnSpc>
                <a:spcPct val="100000"/>
              </a:lnSpc>
            </a:pPr>
            <a:r>
              <a:rPr lang="en-GB" sz="1400" dirty="0" err="1">
                <a:solidFill>
                  <a:srgbClr val="060087"/>
                </a:solidFill>
                <a:latin typeface="Courier New" panose="02070309020205020404" pitchFamily="49" charset="0"/>
              </a:rPr>
              <a:t>abline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(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h = 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0.7)</a:t>
            </a:r>
          </a:p>
        </p:txBody>
      </p:sp>
    </p:spTree>
    <p:extLst>
      <p:ext uri="{BB962C8B-B14F-4D97-AF65-F5344CB8AC3E}">
        <p14:creationId xmlns:p14="http://schemas.microsoft.com/office/powerpoint/2010/main" val="285399868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FF1F62-C324-B740-A94B-CBAAD6389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800" dirty="0"/>
              <a:t>How manly Clusters?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30A7645-5609-9040-9AAA-845ECFD6C6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FDD7F-9731-4342-86AF-489DE15B25C5}" type="datetime1">
              <a:rPr lang="en-US" smtClean="0"/>
              <a:t>11/1/22</a:t>
            </a:fld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0C72A4F-33B3-4C4B-8A57-4169F040A974}"/>
              </a:ext>
            </a:extLst>
          </p:cNvPr>
          <p:cNvSpPr/>
          <p:nvPr/>
        </p:nvSpPr>
        <p:spPr bwMode="auto">
          <a:xfrm>
            <a:off x="997010" y="1554699"/>
            <a:ext cx="4798651" cy="4342864"/>
          </a:xfrm>
          <a:prstGeom prst="roundRect">
            <a:avLst>
              <a:gd name="adj" fmla="val 5687"/>
            </a:avLst>
          </a:prstGeom>
          <a:noFill/>
          <a:ln w="3175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800" b="1" dirty="0"/>
              <a:t>Approach 1: </a:t>
            </a:r>
          </a:p>
          <a:p>
            <a:pPr algn="ctr">
              <a:lnSpc>
                <a:spcPct val="100000"/>
              </a:lnSpc>
            </a:pPr>
            <a:r>
              <a:rPr lang="en-US" sz="2800" dirty="0"/>
              <a:t>Fusion Level Values.</a:t>
            </a:r>
          </a:p>
          <a:p>
            <a:pPr algn="ctr">
              <a:lnSpc>
                <a:spcPct val="100000"/>
              </a:lnSpc>
            </a:pPr>
            <a:endParaRPr lang="en-US" sz="2000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B0A9275-9F8A-3446-B327-C6DC6895EDCC}"/>
              </a:ext>
            </a:extLst>
          </p:cNvPr>
          <p:cNvSpPr/>
          <p:nvPr/>
        </p:nvSpPr>
        <p:spPr bwMode="auto">
          <a:xfrm>
            <a:off x="3882499" y="4977765"/>
            <a:ext cx="268670" cy="221257"/>
          </a:xfrm>
          <a:prstGeom prst="ellipse">
            <a:avLst/>
          </a:prstGeom>
          <a:solidFill>
            <a:schemeClr val="bg1">
              <a:lumMod val="95000"/>
            </a:schemeClr>
          </a:solidFill>
          <a:ln w="1778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US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C068D16-08CB-D643-8400-B20E61D763A4}"/>
              </a:ext>
            </a:extLst>
          </p:cNvPr>
          <p:cNvSpPr txBox="1"/>
          <p:nvPr/>
        </p:nvSpPr>
        <p:spPr>
          <a:xfrm>
            <a:off x="3549549" y="3296300"/>
            <a:ext cx="2026632" cy="935641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US" sz="1600" dirty="0">
                <a:solidFill>
                  <a:schemeClr val="bg1"/>
                </a:solidFill>
                <a:latin typeface="+mn-lt"/>
              </a:rPr>
              <a:t>Cutoff defined based on the distance at which clusters start to increase linearly</a:t>
            </a:r>
          </a:p>
        </p:txBody>
      </p:sp>
      <p:cxnSp>
        <p:nvCxnSpPr>
          <p:cNvPr id="15" name="Elbow Connector 14">
            <a:extLst>
              <a:ext uri="{FF2B5EF4-FFF2-40B4-BE49-F238E27FC236}">
                <a16:creationId xmlns:a16="http://schemas.microsoft.com/office/drawing/2014/main" id="{24CADC83-6C8E-C445-92A6-40AE08A1360A}"/>
              </a:ext>
            </a:extLst>
          </p:cNvPr>
          <p:cNvCxnSpPr>
            <a:cxnSpLocks/>
            <a:stCxn id="14" idx="2"/>
            <a:endCxn id="13" idx="0"/>
          </p:cNvCxnSpPr>
          <p:nvPr/>
        </p:nvCxnSpPr>
        <p:spPr bwMode="auto">
          <a:xfrm rot="5400000">
            <a:off x="3916938" y="4331838"/>
            <a:ext cx="745824" cy="546031"/>
          </a:xfrm>
          <a:prstGeom prst="bentConnector3">
            <a:avLst>
              <a:gd name="adj1" fmla="val 50000"/>
            </a:avLst>
          </a:prstGeom>
          <a:solidFill>
            <a:schemeClr val="accent2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2963011E-C1AE-4742-B148-3536DD4EE375}"/>
              </a:ext>
            </a:extLst>
          </p:cNvPr>
          <p:cNvSpPr/>
          <p:nvPr/>
        </p:nvSpPr>
        <p:spPr bwMode="auto">
          <a:xfrm>
            <a:off x="6834996" y="1543612"/>
            <a:ext cx="4798651" cy="4342864"/>
          </a:xfrm>
          <a:prstGeom prst="roundRect">
            <a:avLst>
              <a:gd name="adj" fmla="val 4919"/>
            </a:avLst>
          </a:prstGeom>
          <a:noFill/>
          <a:ln w="3175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800" b="1" dirty="0"/>
              <a:t>Approach 2:  </a:t>
            </a:r>
            <a:r>
              <a:rPr lang="en-US" sz="2800" dirty="0"/>
              <a:t> </a:t>
            </a:r>
          </a:p>
          <a:p>
            <a:pPr algn="ctr">
              <a:lnSpc>
                <a:spcPct val="100000"/>
              </a:lnSpc>
            </a:pPr>
            <a:r>
              <a:rPr lang="en-US" sz="2800" dirty="0"/>
              <a:t>Silhouette Widths.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7C5DF04-2875-2341-8ABE-4994EB3BFDE6}"/>
              </a:ext>
            </a:extLst>
          </p:cNvPr>
          <p:cNvSpPr/>
          <p:nvPr/>
        </p:nvSpPr>
        <p:spPr bwMode="auto">
          <a:xfrm>
            <a:off x="7433819" y="2937327"/>
            <a:ext cx="270688" cy="22291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778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US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1D9EA29-E38B-424B-A81E-84E2B659715D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828189" y="2662192"/>
            <a:ext cx="3499756" cy="3224283"/>
          </a:xfrm>
          <a:prstGeom prst="rect">
            <a:avLst/>
          </a:prstGeom>
          <a:noFill/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E8927A5-DEFB-0840-AB84-4677E0A40E33}"/>
              </a:ext>
            </a:extLst>
          </p:cNvPr>
          <p:cNvSpPr txBox="1"/>
          <p:nvPr/>
        </p:nvSpPr>
        <p:spPr>
          <a:xfrm>
            <a:off x="9339013" y="2962965"/>
            <a:ext cx="1852802" cy="935641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US" sz="1600" dirty="0">
                <a:solidFill>
                  <a:schemeClr val="bg1"/>
                </a:solidFill>
                <a:latin typeface="+mn-lt"/>
              </a:rPr>
              <a:t>Number of groups is the one with largest average silhouette width</a:t>
            </a:r>
          </a:p>
        </p:txBody>
      </p: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B4030486-B8F7-AF4E-92BD-7B45CC4DEF04}"/>
              </a:ext>
            </a:extLst>
          </p:cNvPr>
          <p:cNvCxnSpPr>
            <a:cxnSpLocks/>
            <a:stCxn id="19" idx="1"/>
            <a:endCxn id="17" idx="6"/>
          </p:cNvCxnSpPr>
          <p:nvPr/>
        </p:nvCxnSpPr>
        <p:spPr bwMode="auto">
          <a:xfrm rot="10800000">
            <a:off x="7704507" y="3048788"/>
            <a:ext cx="1634506" cy="381999"/>
          </a:xfrm>
          <a:prstGeom prst="bentConnector3">
            <a:avLst>
              <a:gd name="adj1" fmla="val 50000"/>
            </a:avLst>
          </a:prstGeom>
          <a:solidFill>
            <a:schemeClr val="accent2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30" name="Picture 29">
            <a:extLst>
              <a:ext uri="{FF2B5EF4-FFF2-40B4-BE49-F238E27FC236}">
                <a16:creationId xmlns:a16="http://schemas.microsoft.com/office/drawing/2014/main" id="{5B34CBE0-DF6F-7844-9695-1FD5DABD7D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4194" y="2662193"/>
            <a:ext cx="3224283" cy="32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6632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FF1F62-C324-B740-A94B-CBAAD6389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800" dirty="0"/>
              <a:t>How manly Clusters?</a:t>
            </a:r>
            <a:br>
              <a:rPr lang="en-GB" sz="4800" dirty="0"/>
            </a:br>
            <a:r>
              <a:rPr lang="en-US" sz="4400" b="0" dirty="0"/>
              <a:t>Fusion Level Values.</a:t>
            </a:r>
            <a:endParaRPr lang="en-GB" sz="4800" b="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9C3E8C-8507-7344-AFF7-707D69DEF9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5839" y="1960079"/>
            <a:ext cx="4905676" cy="3937484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800" b="1" dirty="0"/>
              <a:t>Graph of the Fusion Level Values.</a:t>
            </a:r>
            <a:endParaRPr lang="en-US" sz="2400" b="1" dirty="0"/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The fusion level values = the dissimilarity where a fusion between two branches occurs.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Plotting the fusion level values may help define cutting levels.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30A7645-5609-9040-9AAA-845ECFD6C6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FDD7F-9731-4342-86AF-489DE15B25C5}" type="datetime1">
              <a:rPr lang="en-US" smtClean="0"/>
              <a:t>11/1/22</a:t>
            </a:fld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7A53F6E-9EE7-2D43-B5E3-06798751C268}"/>
              </a:ext>
            </a:extLst>
          </p:cNvPr>
          <p:cNvSpPr/>
          <p:nvPr/>
        </p:nvSpPr>
        <p:spPr bwMode="auto">
          <a:xfrm>
            <a:off x="9343262" y="5054730"/>
            <a:ext cx="268670" cy="221257"/>
          </a:xfrm>
          <a:prstGeom prst="ellipse">
            <a:avLst/>
          </a:prstGeom>
          <a:solidFill>
            <a:schemeClr val="bg1">
              <a:lumMod val="95000"/>
            </a:schemeClr>
          </a:solidFill>
          <a:ln w="1778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US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D079F0A-6069-9943-8C5D-7BF6A035D29E}"/>
              </a:ext>
            </a:extLst>
          </p:cNvPr>
          <p:cNvSpPr txBox="1"/>
          <p:nvPr/>
        </p:nvSpPr>
        <p:spPr>
          <a:xfrm>
            <a:off x="9300869" y="3312482"/>
            <a:ext cx="2026632" cy="93564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US" sz="1600" dirty="0">
                <a:solidFill>
                  <a:schemeClr val="bg1"/>
                </a:solidFill>
                <a:latin typeface="+mn-lt"/>
              </a:rPr>
              <a:t>Cutoff defined based on the distance at which clusters start to increase linearly</a:t>
            </a:r>
          </a:p>
        </p:txBody>
      </p: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AC31385D-737C-8146-9304-87F182CB8A40}"/>
              </a:ext>
            </a:extLst>
          </p:cNvPr>
          <p:cNvCxnSpPr>
            <a:cxnSpLocks/>
            <a:stCxn id="13" idx="2"/>
            <a:endCxn id="10" idx="0"/>
          </p:cNvCxnSpPr>
          <p:nvPr/>
        </p:nvCxnSpPr>
        <p:spPr bwMode="auto">
          <a:xfrm rot="5400000">
            <a:off x="9492588" y="4233132"/>
            <a:ext cx="806607" cy="836588"/>
          </a:xfrm>
          <a:prstGeom prst="bentConnector3">
            <a:avLst>
              <a:gd name="adj1" fmla="val 50000"/>
            </a:avLst>
          </a:prstGeom>
          <a:solidFill>
            <a:schemeClr val="accent2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35DB9094-EF47-9E43-B294-81E58EF6E4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219" y="1711161"/>
            <a:ext cx="4575600" cy="457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3915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FF1F62-C324-B740-A94B-CBAAD6389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800" dirty="0"/>
              <a:t>How manly Clusters?</a:t>
            </a:r>
            <a:br>
              <a:rPr lang="en-GB" sz="4800" dirty="0"/>
            </a:br>
            <a:r>
              <a:rPr lang="en-US" sz="4400" b="0" dirty="0"/>
              <a:t>Fusion Level Values.</a:t>
            </a:r>
            <a:endParaRPr lang="en-GB" sz="4800" b="0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30A7645-5609-9040-9AAA-845ECFD6C6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FDD7F-9731-4342-86AF-489DE15B25C5}" type="datetime1">
              <a:rPr lang="en-US" smtClean="0"/>
              <a:t>11/1/22</a:t>
            </a:fld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7A53F6E-9EE7-2D43-B5E3-06798751C268}"/>
              </a:ext>
            </a:extLst>
          </p:cNvPr>
          <p:cNvSpPr/>
          <p:nvPr/>
        </p:nvSpPr>
        <p:spPr bwMode="auto">
          <a:xfrm>
            <a:off x="9343262" y="5054730"/>
            <a:ext cx="268670" cy="221257"/>
          </a:xfrm>
          <a:prstGeom prst="ellipse">
            <a:avLst/>
          </a:prstGeom>
          <a:solidFill>
            <a:schemeClr val="bg1">
              <a:lumMod val="95000"/>
            </a:schemeClr>
          </a:solidFill>
          <a:ln w="1778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US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D079F0A-6069-9943-8C5D-7BF6A035D29E}"/>
              </a:ext>
            </a:extLst>
          </p:cNvPr>
          <p:cNvSpPr txBox="1"/>
          <p:nvPr/>
        </p:nvSpPr>
        <p:spPr>
          <a:xfrm>
            <a:off x="9300869" y="3312482"/>
            <a:ext cx="2026632" cy="93564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US" sz="1600" dirty="0">
                <a:solidFill>
                  <a:schemeClr val="bg1"/>
                </a:solidFill>
                <a:latin typeface="+mn-lt"/>
              </a:rPr>
              <a:t>Cutoff defined based on the distance at which clusters start to increase linearly</a:t>
            </a:r>
          </a:p>
        </p:txBody>
      </p: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AC31385D-737C-8146-9304-87F182CB8A40}"/>
              </a:ext>
            </a:extLst>
          </p:cNvPr>
          <p:cNvCxnSpPr>
            <a:cxnSpLocks/>
            <a:stCxn id="13" idx="2"/>
            <a:endCxn id="10" idx="0"/>
          </p:cNvCxnSpPr>
          <p:nvPr/>
        </p:nvCxnSpPr>
        <p:spPr bwMode="auto">
          <a:xfrm rot="5400000">
            <a:off x="9492588" y="4233132"/>
            <a:ext cx="806607" cy="836588"/>
          </a:xfrm>
          <a:prstGeom prst="bentConnector3">
            <a:avLst>
              <a:gd name="adj1" fmla="val 50000"/>
            </a:avLst>
          </a:prstGeom>
          <a:solidFill>
            <a:schemeClr val="accent2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35DB9094-EF47-9E43-B294-81E58EF6E4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219" y="1711161"/>
            <a:ext cx="4575600" cy="45756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D6FAF941-8026-CA4C-A4B9-2D6F7298D7CC}"/>
              </a:ext>
            </a:extLst>
          </p:cNvPr>
          <p:cNvSpPr/>
          <p:nvPr/>
        </p:nvSpPr>
        <p:spPr>
          <a:xfrm>
            <a:off x="1001520" y="1958975"/>
            <a:ext cx="4907086" cy="375487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data(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dune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)</a:t>
            </a:r>
            <a:r>
              <a:rPr lang="en-GB" sz="1400" dirty="0">
                <a:solidFill>
                  <a:srgbClr val="3E3E3E"/>
                </a:solidFill>
                <a:latin typeface="Courier New" panose="02070309020205020404" pitchFamily="49" charset="0"/>
              </a:rPr>
              <a:t># a dataset from vegan</a:t>
            </a:r>
          </a:p>
          <a:p>
            <a:pPr>
              <a:lnSpc>
                <a:spcPct val="100000"/>
              </a:lnSpc>
            </a:pPr>
            <a:r>
              <a:rPr lang="en-GB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DuneDist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&lt;- </a:t>
            </a:r>
            <a:r>
              <a:rPr lang="en-GB" sz="1400" dirty="0" err="1">
                <a:solidFill>
                  <a:srgbClr val="060087"/>
                </a:solidFill>
                <a:latin typeface="Courier New" panose="02070309020205020404" pitchFamily="49" charset="0"/>
              </a:rPr>
              <a:t>vegdist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(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dune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)</a:t>
            </a:r>
            <a:endParaRPr lang="en-GB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cl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&lt;- </a:t>
            </a:r>
            <a:r>
              <a:rPr lang="en-GB" sz="1400" dirty="0" err="1">
                <a:solidFill>
                  <a:srgbClr val="060087"/>
                </a:solidFill>
                <a:latin typeface="Courier New" panose="02070309020205020404" pitchFamily="49" charset="0"/>
              </a:rPr>
              <a:t>hclust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(</a:t>
            </a:r>
            <a:r>
              <a:rPr lang="en-GB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DuneDist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, </a:t>
            </a:r>
            <a:r>
              <a:rPr lang="en-GB" sz="1400" dirty="0">
                <a:solidFill>
                  <a:srgbClr val="9E0003"/>
                </a:solidFill>
                <a:latin typeface="Courier New" panose="02070309020205020404" pitchFamily="49" charset="0"/>
              </a:rPr>
              <a:t>"average"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)</a:t>
            </a: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3E3E3E"/>
                </a:solidFill>
                <a:latin typeface="Courier New" panose="02070309020205020404" pitchFamily="49" charset="0"/>
              </a:rPr>
              <a:t># Plot </a:t>
            </a:r>
            <a:r>
              <a:rPr lang="en-GB" sz="1400" dirty="0" err="1">
                <a:solidFill>
                  <a:srgbClr val="3E3E3E"/>
                </a:solidFill>
                <a:latin typeface="Courier New" panose="02070309020205020404" pitchFamily="49" charset="0"/>
              </a:rPr>
              <a:t>fussion</a:t>
            </a:r>
            <a:r>
              <a:rPr lang="en-GB" sz="1400" dirty="0">
                <a:solidFill>
                  <a:srgbClr val="3E3E3E"/>
                </a:solidFill>
                <a:latin typeface="Courier New" panose="02070309020205020404" pitchFamily="49" charset="0"/>
              </a:rPr>
              <a:t> levels</a:t>
            </a:r>
            <a:endParaRPr lang="en-GB" sz="1400" dirty="0">
              <a:solidFill>
                <a:srgbClr val="060087"/>
              </a:solidFill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plot(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x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=</a:t>
            </a:r>
            <a:r>
              <a:rPr lang="en-GB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cl</a:t>
            </a:r>
            <a:r>
              <a:rPr lang="en-GB" sz="1400" dirty="0" err="1">
                <a:solidFill>
                  <a:srgbClr val="060087"/>
                </a:solidFill>
                <a:latin typeface="Courier New" panose="02070309020205020404" pitchFamily="49" charset="0"/>
              </a:rPr>
              <a:t>$</a:t>
            </a:r>
            <a:r>
              <a:rPr lang="en-GB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height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,</a:t>
            </a:r>
            <a:endParaRPr lang="en-GB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   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y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=</a:t>
            </a:r>
            <a:r>
              <a:rPr lang="en-GB" sz="1400" dirty="0" err="1">
                <a:solidFill>
                  <a:srgbClr val="060087"/>
                </a:solidFill>
                <a:latin typeface="Courier New" panose="02070309020205020404" pitchFamily="49" charset="0"/>
              </a:rPr>
              <a:t>nrow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(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dune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):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2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,</a:t>
            </a: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   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type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= </a:t>
            </a:r>
            <a:r>
              <a:rPr lang="en-GB" sz="1400" dirty="0">
                <a:solidFill>
                  <a:srgbClr val="9E0003"/>
                </a:solidFill>
                <a:latin typeface="Courier New" panose="02070309020205020404" pitchFamily="49" charset="0"/>
              </a:rPr>
              <a:t>"S"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,</a:t>
            </a: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    main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= </a:t>
            </a:r>
            <a:r>
              <a:rPr lang="en-GB" sz="1400" dirty="0">
                <a:solidFill>
                  <a:srgbClr val="9E0003"/>
                </a:solidFill>
                <a:latin typeface="Courier New" panose="02070309020205020404" pitchFamily="49" charset="0"/>
              </a:rPr>
              <a:t>"Fusion levels - Bray - UPGMA"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,</a:t>
            </a:r>
            <a:endParaRPr lang="en-GB" sz="1400" dirty="0">
              <a:solidFill>
                <a:srgbClr val="9E0003"/>
              </a:solidFill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    </a:t>
            </a:r>
            <a:r>
              <a:rPr lang="en-GB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ylab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= </a:t>
            </a:r>
            <a:r>
              <a:rPr lang="en-GB" sz="1400" dirty="0">
                <a:solidFill>
                  <a:srgbClr val="9E0003"/>
                </a:solidFill>
                <a:latin typeface="Courier New" panose="02070309020205020404" pitchFamily="49" charset="0"/>
              </a:rPr>
              <a:t>"k (number of clusters)"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,</a:t>
            </a:r>
            <a:endParaRPr lang="en-GB" sz="1400" dirty="0">
              <a:solidFill>
                <a:srgbClr val="9E0003"/>
              </a:solidFill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    </a:t>
            </a:r>
            <a:r>
              <a:rPr lang="en-GB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xlab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= </a:t>
            </a:r>
            <a:r>
              <a:rPr lang="en-GB" sz="1400" dirty="0">
                <a:solidFill>
                  <a:srgbClr val="9E0003"/>
                </a:solidFill>
                <a:latin typeface="Courier New" panose="02070309020205020404" pitchFamily="49" charset="0"/>
              </a:rPr>
              <a:t>"h (node height)"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,</a:t>
            </a:r>
            <a:endParaRPr lang="en-GB" sz="1400" dirty="0">
              <a:solidFill>
                <a:srgbClr val="9E0003"/>
              </a:solidFill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    col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= </a:t>
            </a:r>
            <a:r>
              <a:rPr lang="en-GB" sz="1400" dirty="0">
                <a:solidFill>
                  <a:srgbClr val="9E0003"/>
                </a:solidFill>
                <a:latin typeface="Courier New" panose="02070309020205020404" pitchFamily="49" charset="0"/>
              </a:rPr>
              <a:t>"grey"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,</a:t>
            </a:r>
            <a:r>
              <a:rPr lang="en-GB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lwd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=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2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)</a:t>
            </a:r>
            <a:endParaRPr lang="en-GB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3E3E3E"/>
                </a:solidFill>
                <a:latin typeface="Courier New" panose="02070309020205020404" pitchFamily="49" charset="0"/>
              </a:rPr>
              <a:t># Plot number of Clusters </a:t>
            </a:r>
            <a:endParaRPr lang="en-GB" sz="1400" dirty="0">
              <a:solidFill>
                <a:srgbClr val="060087"/>
              </a:solidFill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text(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x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= </a:t>
            </a:r>
            <a:r>
              <a:rPr lang="en-GB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cl</a:t>
            </a:r>
            <a:r>
              <a:rPr lang="en-GB" sz="1400" dirty="0" err="1">
                <a:solidFill>
                  <a:srgbClr val="060087"/>
                </a:solidFill>
                <a:latin typeface="Courier New" panose="02070309020205020404" pitchFamily="49" charset="0"/>
              </a:rPr>
              <a:t>$</a:t>
            </a:r>
            <a:r>
              <a:rPr lang="en-GB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height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,</a:t>
            </a: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    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y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= </a:t>
            </a:r>
            <a:r>
              <a:rPr lang="en-GB" sz="1400" dirty="0" err="1">
                <a:solidFill>
                  <a:srgbClr val="060087"/>
                </a:solidFill>
                <a:latin typeface="Courier New" panose="02070309020205020404" pitchFamily="49" charset="0"/>
              </a:rPr>
              <a:t>nrow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(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dune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):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2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,</a:t>
            </a: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    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labels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= </a:t>
            </a:r>
            <a:r>
              <a:rPr lang="en-GB" sz="1400" dirty="0" err="1">
                <a:solidFill>
                  <a:srgbClr val="060087"/>
                </a:solidFill>
                <a:latin typeface="Courier New" panose="02070309020205020404" pitchFamily="49" charset="0"/>
              </a:rPr>
              <a:t>nrow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(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dune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):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2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,</a:t>
            </a: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    col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= </a:t>
            </a:r>
            <a:r>
              <a:rPr lang="en-GB" sz="1400" dirty="0">
                <a:solidFill>
                  <a:srgbClr val="9E0003"/>
                </a:solidFill>
                <a:latin typeface="Courier New" panose="02070309020205020404" pitchFamily="49" charset="0"/>
              </a:rPr>
              <a:t>"red"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,</a:t>
            </a: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    </a:t>
            </a:r>
            <a:r>
              <a:rPr lang="en-GB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cex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=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2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)</a:t>
            </a:r>
            <a:endParaRPr lang="en-GB" sz="1400" dirty="0">
              <a:solidFill>
                <a:srgbClr val="060087"/>
              </a:solidFill>
              <a:effectLst/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565099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FF1F62-C324-B740-A94B-CBAAD6389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800" dirty="0"/>
              <a:t>How manly Clusters?</a:t>
            </a:r>
            <a:br>
              <a:rPr lang="en-GB" sz="4800" dirty="0"/>
            </a:br>
            <a:r>
              <a:rPr lang="en-US" sz="4400" b="0" dirty="0"/>
              <a:t>Silhouettes Widths</a:t>
            </a:r>
            <a:endParaRPr lang="en-GB" sz="4800" b="0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30A7645-5609-9040-9AAA-845ECFD6C6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FDD7F-9731-4342-86AF-489DE15B25C5}" type="datetime1">
              <a:rPr lang="en-US" smtClean="0"/>
              <a:t>11/1/22</a:t>
            </a:fld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0B9D7F7-8326-464B-8B06-087B04515BDE}"/>
              </a:ext>
            </a:extLst>
          </p:cNvPr>
          <p:cNvSpPr/>
          <p:nvPr/>
        </p:nvSpPr>
        <p:spPr bwMode="auto">
          <a:xfrm>
            <a:off x="7183586" y="2062338"/>
            <a:ext cx="274887" cy="261106"/>
          </a:xfrm>
          <a:prstGeom prst="ellipse">
            <a:avLst/>
          </a:prstGeom>
          <a:solidFill>
            <a:schemeClr val="bg1">
              <a:lumMod val="95000"/>
            </a:schemeClr>
          </a:solidFill>
          <a:ln w="1778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US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88824F08-0496-104A-8267-3CB0A32E98B6}"/>
              </a:ext>
            </a:extLst>
          </p:cNvPr>
          <p:cNvCxnSpPr>
            <a:cxnSpLocks/>
            <a:stCxn id="8" idx="0"/>
            <a:endCxn id="9" idx="4"/>
          </p:cNvCxnSpPr>
          <p:nvPr/>
        </p:nvCxnSpPr>
        <p:spPr bwMode="auto">
          <a:xfrm rot="16200000" flipV="1">
            <a:off x="7712148" y="1932327"/>
            <a:ext cx="1663683" cy="2445918"/>
          </a:xfrm>
          <a:prstGeom prst="bentConnector3">
            <a:avLst>
              <a:gd name="adj1" fmla="val 50000"/>
            </a:avLst>
          </a:prstGeom>
          <a:solidFill>
            <a:schemeClr val="accent2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CDA3B808-5728-2042-85EA-0118520D129A}"/>
              </a:ext>
            </a:extLst>
          </p:cNvPr>
          <p:cNvSpPr/>
          <p:nvPr/>
        </p:nvSpPr>
        <p:spPr bwMode="auto">
          <a:xfrm>
            <a:off x="7500419" y="2214634"/>
            <a:ext cx="274887" cy="261106"/>
          </a:xfrm>
          <a:prstGeom prst="ellipse">
            <a:avLst/>
          </a:prstGeom>
          <a:solidFill>
            <a:schemeClr val="bg1">
              <a:lumMod val="95000"/>
            </a:schemeClr>
          </a:solidFill>
          <a:ln w="1778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US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cxnSp>
        <p:nvCxnSpPr>
          <p:cNvPr id="31" name="Elbow Connector 30">
            <a:extLst>
              <a:ext uri="{FF2B5EF4-FFF2-40B4-BE49-F238E27FC236}">
                <a16:creationId xmlns:a16="http://schemas.microsoft.com/office/drawing/2014/main" id="{B7DC23F3-819E-CF4E-BDD7-217C3EBE3C38}"/>
              </a:ext>
            </a:extLst>
          </p:cNvPr>
          <p:cNvCxnSpPr>
            <a:cxnSpLocks/>
            <a:stCxn id="33" idx="1"/>
            <a:endCxn id="28" idx="6"/>
          </p:cNvCxnSpPr>
          <p:nvPr/>
        </p:nvCxnSpPr>
        <p:spPr bwMode="auto">
          <a:xfrm rot="10800000">
            <a:off x="7775307" y="2345187"/>
            <a:ext cx="1781417" cy="198848"/>
          </a:xfrm>
          <a:prstGeom prst="bentConnector3">
            <a:avLst>
              <a:gd name="adj1" fmla="val 50000"/>
            </a:avLst>
          </a:prstGeom>
          <a:solidFill>
            <a:schemeClr val="accent2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9C3E8C-8507-7344-AFF7-707D69DEF9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5839" y="1960079"/>
            <a:ext cx="5108573" cy="3937484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800" b="1" dirty="0"/>
              <a:t>Graphs of Silhouette Widths</a:t>
            </a:r>
            <a:r>
              <a:rPr lang="en-US" sz="2800" dirty="0"/>
              <a:t>.</a:t>
            </a:r>
            <a:endParaRPr lang="en-US" sz="2400" dirty="0"/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Silhouette width is a measure of the degree of membership of an object.</a:t>
            </a:r>
          </a:p>
          <a:p>
            <a:pPr marL="774900" lvl="1" indent="-342900">
              <a:lnSpc>
                <a:spcPct val="100000"/>
              </a:lnSpc>
            </a:pPr>
            <a:r>
              <a:rPr lang="en-US" sz="2400" dirty="0"/>
              <a:t>How similar an object is to its own cluster (</a:t>
            </a:r>
            <a:r>
              <a:rPr lang="en-US" sz="2400" b="1" dirty="0"/>
              <a:t>cohesion</a:t>
            </a:r>
            <a:r>
              <a:rPr lang="en-US" sz="2400" dirty="0"/>
              <a:t>) compared to other clusters (</a:t>
            </a:r>
            <a:r>
              <a:rPr lang="en-US" sz="2400" b="1" dirty="0"/>
              <a:t>separation</a:t>
            </a:r>
            <a:r>
              <a:rPr lang="en-US" sz="2400" dirty="0"/>
              <a:t>).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High Silhouette Widths == good match </a:t>
            </a: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B17C3322-FAAA-A044-BE94-A9C0D465EBFA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73801" y="1699327"/>
            <a:ext cx="4966525" cy="4575600"/>
          </a:xfrm>
          <a:prstGeom prst="rect">
            <a:avLst/>
          </a:prstGeom>
          <a:noFill/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3554BD5-8C5B-1342-861F-21BE5C151CCC}"/>
              </a:ext>
            </a:extLst>
          </p:cNvPr>
          <p:cNvSpPr txBox="1"/>
          <p:nvPr/>
        </p:nvSpPr>
        <p:spPr>
          <a:xfrm>
            <a:off x="8757063" y="3987127"/>
            <a:ext cx="2019769" cy="105259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US" sz="1800" dirty="0">
                <a:solidFill>
                  <a:schemeClr val="bg1"/>
                </a:solidFill>
                <a:latin typeface="+mn-lt"/>
              </a:rPr>
              <a:t>Number of groups is the one with largest average silhouette width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AA6B855-7831-3D48-B445-D9D1BF27B72A}"/>
              </a:ext>
            </a:extLst>
          </p:cNvPr>
          <p:cNvSpPr txBox="1"/>
          <p:nvPr/>
        </p:nvSpPr>
        <p:spPr>
          <a:xfrm>
            <a:off x="9556723" y="2149311"/>
            <a:ext cx="1390440" cy="78944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US" sz="1800" dirty="0">
                <a:solidFill>
                  <a:schemeClr val="bg1"/>
                </a:solidFill>
                <a:latin typeface="+mn-lt"/>
              </a:rPr>
              <a:t>Four clusters is also very good</a:t>
            </a:r>
          </a:p>
        </p:txBody>
      </p:sp>
    </p:spTree>
    <p:extLst>
      <p:ext uri="{BB962C8B-B14F-4D97-AF65-F5344CB8AC3E}">
        <p14:creationId xmlns:p14="http://schemas.microsoft.com/office/powerpoint/2010/main" val="5441235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800" dirty="0"/>
              <a:t>Regression vs. Multivariate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1C39A569-D023-F647-8A60-D3ED336F66EC}"/>
              </a:ext>
            </a:extLst>
          </p:cNvPr>
          <p:cNvSpPr txBox="1">
            <a:spLocks/>
          </p:cNvSpPr>
          <p:nvPr/>
        </p:nvSpPr>
        <p:spPr>
          <a:xfrm>
            <a:off x="6170593" y="1373021"/>
            <a:ext cx="5040000" cy="269920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00000"/>
              </a:lnSpc>
              <a:defRPr sz="2800" b="1">
                <a:solidFill>
                  <a:srgbClr val="FF0000"/>
                </a:solidFill>
              </a:defRPr>
            </a:lvl1pPr>
            <a:lvl2pPr lvl="1">
              <a:lnSpc>
                <a:spcPct val="100000"/>
              </a:lnSpc>
              <a:defRPr sz="2400"/>
            </a:lvl2pPr>
            <a:lvl3pPr marL="75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152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4pPr>
            <a:lvl5pPr marL="1512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5pPr>
            <a:lvl6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GB" dirty="0"/>
              <a:t>The goal of classification:</a:t>
            </a:r>
          </a:p>
          <a:p>
            <a:endParaRPr lang="en-GB" sz="2400" dirty="0">
              <a:solidFill>
                <a:schemeClr val="tx1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tx1"/>
                </a:solidFill>
              </a:rPr>
              <a:t>Visualise </a:t>
            </a:r>
            <a:r>
              <a:rPr lang="en-GB" sz="2400" b="0" dirty="0">
                <a:solidFill>
                  <a:schemeClr val="tx1"/>
                </a:solidFill>
              </a:rPr>
              <a:t>the</a:t>
            </a:r>
            <a:r>
              <a:rPr lang="en-GB" sz="2400" dirty="0">
                <a:solidFill>
                  <a:schemeClr val="tx1"/>
                </a:solidFill>
              </a:rPr>
              <a:t> association</a:t>
            </a:r>
            <a:r>
              <a:rPr lang="en-GB" sz="2400" b="0" dirty="0">
                <a:solidFill>
                  <a:schemeClr val="tx1"/>
                </a:solidFill>
              </a:rPr>
              <a:t> between objects</a:t>
            </a:r>
          </a:p>
          <a:p>
            <a:pPr lvl="2"/>
            <a:r>
              <a:rPr lang="en-GB" b="1" dirty="0"/>
              <a:t>Clustering</a:t>
            </a:r>
            <a:r>
              <a:rPr lang="en-GB" dirty="0"/>
              <a:t>: Group the observations.</a:t>
            </a:r>
          </a:p>
          <a:p>
            <a:pPr lvl="2"/>
            <a:r>
              <a:rPr lang="en-GB" b="1" dirty="0"/>
              <a:t>Ordination</a:t>
            </a:r>
            <a:r>
              <a:rPr lang="en-GB" dirty="0"/>
              <a:t>: Reposition the observations in less dimensions</a:t>
            </a:r>
            <a:endParaRPr lang="en-GB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D2ABBD7-ECDF-624B-850D-2A7B24291A73}"/>
              </a:ext>
            </a:extLst>
          </p:cNvPr>
          <p:cNvSpPr/>
          <p:nvPr/>
        </p:nvSpPr>
        <p:spPr>
          <a:xfrm>
            <a:off x="982663" y="1373188"/>
            <a:ext cx="5040000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GB" sz="2800" b="1" dirty="0">
                <a:solidFill>
                  <a:srgbClr val="FF0000"/>
                </a:solidFill>
              </a:rPr>
              <a:t>The goal of a regression:</a:t>
            </a:r>
          </a:p>
          <a:p>
            <a:pPr>
              <a:lnSpc>
                <a:spcPct val="100000"/>
              </a:lnSpc>
            </a:pPr>
            <a:endParaRPr lang="en-GB" sz="2400" b="1" dirty="0"/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sz="2400" b="1" dirty="0"/>
              <a:t>Test</a:t>
            </a:r>
            <a:r>
              <a:rPr lang="en-GB" sz="2400" dirty="0"/>
              <a:t> for a </a:t>
            </a:r>
            <a:r>
              <a:rPr lang="en-GB" sz="2400" b="1" dirty="0"/>
              <a:t>relation</a:t>
            </a:r>
            <a:r>
              <a:rPr lang="en-GB" sz="2400" dirty="0"/>
              <a:t> between descriptors and response variables  among objects</a:t>
            </a:r>
          </a:p>
          <a:p>
            <a:pPr marL="952393" lvl="1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GB" sz="2400" dirty="0">
              <a:sym typeface="Wingdings" pitchFamily="2" charset="2"/>
            </a:endParaRPr>
          </a:p>
          <a:p>
            <a:pPr marL="952393" lvl="1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ym typeface="Wingdings" pitchFamily="2" charset="2"/>
              </a:rPr>
              <a:t>Test a H</a:t>
            </a:r>
            <a:r>
              <a:rPr lang="en-GB" sz="2400" baseline="-25000" dirty="0">
                <a:sym typeface="Wingdings" pitchFamily="2" charset="2"/>
              </a:rPr>
              <a:t>o</a:t>
            </a:r>
            <a:r>
              <a:rPr lang="en-GB" sz="2400" dirty="0">
                <a:sym typeface="Wingdings" pitchFamily="2" charset="2"/>
              </a:rPr>
              <a:t>: is β</a:t>
            </a:r>
            <a:r>
              <a:rPr lang="en-GB" sz="2400" baseline="-25000" dirty="0" err="1">
                <a:sym typeface="Wingdings" pitchFamily="2" charset="2"/>
              </a:rPr>
              <a:t>i</a:t>
            </a:r>
            <a:r>
              <a:rPr lang="en-GB" sz="2400" dirty="0">
                <a:sym typeface="Wingdings" pitchFamily="2" charset="2"/>
              </a:rPr>
              <a:t>=0</a:t>
            </a:r>
          </a:p>
          <a:p>
            <a:pPr lvl="1">
              <a:lnSpc>
                <a:spcPct val="100000"/>
              </a:lnSpc>
            </a:pPr>
            <a:endParaRPr lang="en-GB" sz="24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9BD201B-DE1E-4A4F-8D28-29D8115D2C52}"/>
              </a:ext>
            </a:extLst>
          </p:cNvPr>
          <p:cNvSpPr/>
          <p:nvPr/>
        </p:nvSpPr>
        <p:spPr>
          <a:xfrm>
            <a:off x="2491295" y="4595415"/>
            <a:ext cx="7236675" cy="150810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GB" sz="2800" dirty="0">
                <a:solidFill>
                  <a:schemeClr val="bg1"/>
                </a:solidFill>
                <a:sym typeface="Wingdings" pitchFamily="2" charset="2"/>
              </a:rPr>
              <a:t>In a strict sense, </a:t>
            </a:r>
            <a:r>
              <a:rPr lang="en-GB" sz="2800" dirty="0">
                <a:solidFill>
                  <a:schemeClr val="bg1"/>
                </a:solidFill>
              </a:rPr>
              <a:t>classification analyses </a:t>
            </a:r>
            <a:r>
              <a:rPr lang="en-GB" sz="2800" dirty="0">
                <a:solidFill>
                  <a:schemeClr val="bg1"/>
                </a:solidFill>
                <a:sym typeface="Wingdings" pitchFamily="2" charset="2"/>
              </a:rPr>
              <a:t>are not statistical test or models</a:t>
            </a:r>
          </a:p>
          <a:p>
            <a:pPr algn="ctr">
              <a:lnSpc>
                <a:spcPct val="100000"/>
              </a:lnSpc>
            </a:pPr>
            <a:r>
              <a:rPr lang="en-GB" sz="3600" b="1" dirty="0">
                <a:solidFill>
                  <a:srgbClr val="C00000"/>
                </a:solidFill>
                <a:sym typeface="Wingdings" pitchFamily="2" charset="2"/>
              </a:rPr>
              <a:t>Because no Hypothesis is tested</a:t>
            </a:r>
            <a:r>
              <a:rPr lang="en-GB" sz="2800" dirty="0">
                <a:sym typeface="Wingdings" pitchFamily="2" charset="2"/>
              </a:rPr>
              <a:t>.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89262521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FF1F62-C324-B740-A94B-CBAAD6389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800" dirty="0"/>
              <a:t>How manly Clusters?</a:t>
            </a:r>
            <a:br>
              <a:rPr lang="en-GB" sz="4800" dirty="0"/>
            </a:br>
            <a:r>
              <a:rPr lang="en-US" sz="4400" b="0" dirty="0"/>
              <a:t>Silhouettes Widths</a:t>
            </a:r>
            <a:endParaRPr lang="en-GB" sz="4800" b="0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30A7645-5609-9040-9AAA-845ECFD6C6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FDD7F-9731-4342-86AF-489DE15B25C5}" type="datetime1">
              <a:rPr lang="en-US" smtClean="0"/>
              <a:t>11/1/22</a:t>
            </a:fld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0B9D7F7-8326-464B-8B06-087B04515BDE}"/>
              </a:ext>
            </a:extLst>
          </p:cNvPr>
          <p:cNvSpPr/>
          <p:nvPr/>
        </p:nvSpPr>
        <p:spPr bwMode="auto">
          <a:xfrm>
            <a:off x="7183586" y="2062338"/>
            <a:ext cx="274887" cy="261106"/>
          </a:xfrm>
          <a:prstGeom prst="ellipse">
            <a:avLst/>
          </a:prstGeom>
          <a:solidFill>
            <a:schemeClr val="bg1">
              <a:lumMod val="95000"/>
            </a:schemeClr>
          </a:solidFill>
          <a:ln w="1778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US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88824F08-0496-104A-8267-3CB0A32E98B6}"/>
              </a:ext>
            </a:extLst>
          </p:cNvPr>
          <p:cNvCxnSpPr>
            <a:cxnSpLocks/>
            <a:stCxn id="8" idx="0"/>
            <a:endCxn id="9" idx="4"/>
          </p:cNvCxnSpPr>
          <p:nvPr/>
        </p:nvCxnSpPr>
        <p:spPr bwMode="auto">
          <a:xfrm rot="16200000" flipV="1">
            <a:off x="7712148" y="1932327"/>
            <a:ext cx="1663683" cy="2445918"/>
          </a:xfrm>
          <a:prstGeom prst="bentConnector3">
            <a:avLst>
              <a:gd name="adj1" fmla="val 50000"/>
            </a:avLst>
          </a:prstGeom>
          <a:solidFill>
            <a:schemeClr val="accent2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CDA3B808-5728-2042-85EA-0118520D129A}"/>
              </a:ext>
            </a:extLst>
          </p:cNvPr>
          <p:cNvSpPr/>
          <p:nvPr/>
        </p:nvSpPr>
        <p:spPr bwMode="auto">
          <a:xfrm>
            <a:off x="7500419" y="2214634"/>
            <a:ext cx="274887" cy="261106"/>
          </a:xfrm>
          <a:prstGeom prst="ellipse">
            <a:avLst/>
          </a:prstGeom>
          <a:solidFill>
            <a:schemeClr val="bg1">
              <a:lumMod val="95000"/>
            </a:schemeClr>
          </a:solidFill>
          <a:ln w="1778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US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cxnSp>
        <p:nvCxnSpPr>
          <p:cNvPr id="31" name="Elbow Connector 30">
            <a:extLst>
              <a:ext uri="{FF2B5EF4-FFF2-40B4-BE49-F238E27FC236}">
                <a16:creationId xmlns:a16="http://schemas.microsoft.com/office/drawing/2014/main" id="{B7DC23F3-819E-CF4E-BDD7-217C3EBE3C38}"/>
              </a:ext>
            </a:extLst>
          </p:cNvPr>
          <p:cNvCxnSpPr>
            <a:cxnSpLocks/>
            <a:stCxn id="33" idx="1"/>
            <a:endCxn id="28" idx="6"/>
          </p:cNvCxnSpPr>
          <p:nvPr/>
        </p:nvCxnSpPr>
        <p:spPr bwMode="auto">
          <a:xfrm rot="10800000">
            <a:off x="7775307" y="2345187"/>
            <a:ext cx="1781417" cy="198848"/>
          </a:xfrm>
          <a:prstGeom prst="bentConnector3">
            <a:avLst>
              <a:gd name="adj1" fmla="val 50000"/>
            </a:avLst>
          </a:prstGeom>
          <a:solidFill>
            <a:schemeClr val="accent2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47" name="Picture 46">
            <a:extLst>
              <a:ext uri="{FF2B5EF4-FFF2-40B4-BE49-F238E27FC236}">
                <a16:creationId xmlns:a16="http://schemas.microsoft.com/office/drawing/2014/main" id="{B17C3322-FAAA-A044-BE94-A9C0D465EBFA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73801" y="1699327"/>
            <a:ext cx="4966525" cy="4575600"/>
          </a:xfrm>
          <a:prstGeom prst="rect">
            <a:avLst/>
          </a:prstGeom>
          <a:noFill/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3554BD5-8C5B-1342-861F-21BE5C151CCC}"/>
              </a:ext>
            </a:extLst>
          </p:cNvPr>
          <p:cNvSpPr txBox="1"/>
          <p:nvPr/>
        </p:nvSpPr>
        <p:spPr>
          <a:xfrm>
            <a:off x="8757063" y="3987127"/>
            <a:ext cx="2019769" cy="1052596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US" sz="1800" dirty="0">
                <a:solidFill>
                  <a:schemeClr val="bg1"/>
                </a:solidFill>
                <a:latin typeface="+mn-lt"/>
              </a:rPr>
              <a:t>Number of groups is the one with largest average silhouette width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AA6B855-7831-3D48-B445-D9D1BF27B72A}"/>
              </a:ext>
            </a:extLst>
          </p:cNvPr>
          <p:cNvSpPr txBox="1"/>
          <p:nvPr/>
        </p:nvSpPr>
        <p:spPr>
          <a:xfrm>
            <a:off x="9556723" y="2149311"/>
            <a:ext cx="1390440" cy="789447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US" sz="1800" dirty="0">
                <a:solidFill>
                  <a:schemeClr val="bg1"/>
                </a:solidFill>
                <a:latin typeface="+mn-lt"/>
              </a:rPr>
              <a:t>Four clusters is also very good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E139A82-2BB0-F847-B017-25DE494F8B0B}"/>
              </a:ext>
            </a:extLst>
          </p:cNvPr>
          <p:cNvSpPr/>
          <p:nvPr/>
        </p:nvSpPr>
        <p:spPr>
          <a:xfrm>
            <a:off x="476994" y="1741479"/>
            <a:ext cx="5775834" cy="481648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3E3E3E"/>
                </a:solidFill>
                <a:latin typeface="Courier New" panose="02070309020205020404" pitchFamily="49" charset="0"/>
              </a:rPr>
              <a:t># Slide  - How manly Clusters? - Silhouettes Widths</a:t>
            </a:r>
          </a:p>
          <a:p>
            <a:pPr>
              <a:lnSpc>
                <a:spcPct val="100000"/>
              </a:lnSpc>
            </a:pPr>
            <a:r>
              <a:rPr lang="en-GB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DuneDist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&lt;- </a:t>
            </a:r>
            <a:r>
              <a:rPr lang="en-GB" sz="1400" dirty="0" err="1">
                <a:solidFill>
                  <a:srgbClr val="060087"/>
                </a:solidFill>
                <a:latin typeface="Courier New" panose="02070309020205020404" pitchFamily="49" charset="0"/>
              </a:rPr>
              <a:t>vegdist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(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dune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)</a:t>
            </a:r>
            <a:endParaRPr lang="en-GB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cl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&lt;- </a:t>
            </a:r>
            <a:r>
              <a:rPr lang="en-GB" sz="1400" dirty="0" err="1">
                <a:solidFill>
                  <a:srgbClr val="060087"/>
                </a:solidFill>
                <a:latin typeface="Courier New" panose="02070309020205020404" pitchFamily="49" charset="0"/>
              </a:rPr>
              <a:t>hclust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(</a:t>
            </a:r>
            <a:r>
              <a:rPr lang="en-GB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DuneDist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, </a:t>
            </a:r>
            <a:r>
              <a:rPr lang="en-GB" sz="1400" dirty="0">
                <a:solidFill>
                  <a:srgbClr val="9E0003"/>
                </a:solidFill>
                <a:latin typeface="Courier New" panose="02070309020205020404" pitchFamily="49" charset="0"/>
              </a:rPr>
              <a:t>"average"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)</a:t>
            </a: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Si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&lt;- numeric(</a:t>
            </a:r>
            <a:r>
              <a:rPr lang="en-GB" sz="1400" dirty="0" err="1">
                <a:solidFill>
                  <a:srgbClr val="060087"/>
                </a:solidFill>
                <a:latin typeface="Courier New" panose="02070309020205020404" pitchFamily="49" charset="0"/>
              </a:rPr>
              <a:t>nrow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(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dune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))</a:t>
            </a: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3E3E3E"/>
                </a:solidFill>
                <a:latin typeface="Courier New" panose="02070309020205020404" pitchFamily="49" charset="0"/>
              </a:rPr>
              <a:t># Define the silhouette width for each </a:t>
            </a:r>
            <a:r>
              <a:rPr lang="en-GB" sz="1400" dirty="0" err="1">
                <a:solidFill>
                  <a:srgbClr val="3E3E3E"/>
                </a:solidFill>
                <a:latin typeface="Courier New" panose="02070309020205020404" pitchFamily="49" charset="0"/>
              </a:rPr>
              <a:t>cutoff</a:t>
            </a:r>
            <a:r>
              <a:rPr lang="en-GB" sz="1400" dirty="0">
                <a:solidFill>
                  <a:srgbClr val="3E3E3E"/>
                </a:solidFill>
                <a:latin typeface="Courier New" panose="02070309020205020404" pitchFamily="49" charset="0"/>
              </a:rPr>
              <a:t> level</a:t>
            </a: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B5760C"/>
                </a:solidFill>
                <a:latin typeface="Courier New" panose="02070309020205020404" pitchFamily="49" charset="0"/>
              </a:rPr>
              <a:t>for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(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k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B5760C"/>
                </a:solidFill>
                <a:latin typeface="Courier New" panose="02070309020205020404" pitchFamily="49" charset="0"/>
              </a:rPr>
              <a:t>in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2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:(</a:t>
            </a:r>
            <a:r>
              <a:rPr lang="en-GB" sz="1400" dirty="0" err="1">
                <a:solidFill>
                  <a:srgbClr val="060087"/>
                </a:solidFill>
                <a:latin typeface="Courier New" panose="02070309020205020404" pitchFamily="49" charset="0"/>
              </a:rPr>
              <a:t>nrow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(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dune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) -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1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)){</a:t>
            </a: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GB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sil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&lt;- silhouette(</a:t>
            </a:r>
            <a:r>
              <a:rPr lang="en-GB" sz="1400" dirty="0" err="1">
                <a:solidFill>
                  <a:srgbClr val="060087"/>
                </a:solidFill>
                <a:latin typeface="Courier New" panose="02070309020205020404" pitchFamily="49" charset="0"/>
              </a:rPr>
              <a:t>cutree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(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cl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,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k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=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k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), </a:t>
            </a:r>
            <a:r>
              <a:rPr lang="en-GB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DuneDist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)</a:t>
            </a: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   Si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[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k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] &lt;- summary(</a:t>
            </a:r>
            <a:r>
              <a:rPr lang="en-GB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sil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)$</a:t>
            </a:r>
            <a:r>
              <a:rPr lang="en-GB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avg.width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}</a:t>
            </a: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3E3E3E"/>
                </a:solidFill>
                <a:latin typeface="Courier New" panose="02070309020205020404" pitchFamily="49" charset="0"/>
              </a:rPr>
              <a:t># Define the best </a:t>
            </a:r>
            <a:r>
              <a:rPr lang="en-GB" sz="1400" dirty="0" err="1">
                <a:solidFill>
                  <a:srgbClr val="3E3E3E"/>
                </a:solidFill>
                <a:latin typeface="Courier New" panose="02070309020205020404" pitchFamily="49" charset="0"/>
              </a:rPr>
              <a:t>cutoff</a:t>
            </a:r>
            <a:r>
              <a:rPr lang="en-GB" sz="1400" dirty="0">
                <a:solidFill>
                  <a:srgbClr val="3E3E3E"/>
                </a:solidFill>
                <a:latin typeface="Courier New" panose="02070309020205020404" pitchFamily="49" charset="0"/>
              </a:rPr>
              <a:t> level</a:t>
            </a:r>
          </a:p>
          <a:p>
            <a:pPr>
              <a:lnSpc>
                <a:spcPct val="100000"/>
              </a:lnSpc>
            </a:pPr>
            <a:r>
              <a:rPr lang="en-GB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k.best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&lt;- </a:t>
            </a:r>
            <a:r>
              <a:rPr lang="en-GB" sz="1400" dirty="0" err="1">
                <a:solidFill>
                  <a:srgbClr val="060087"/>
                </a:solidFill>
                <a:latin typeface="Courier New" panose="02070309020205020404" pitchFamily="49" charset="0"/>
              </a:rPr>
              <a:t>which.max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(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Si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)</a:t>
            </a: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3E3E3E"/>
                </a:solidFill>
                <a:latin typeface="Courier New" panose="02070309020205020404" pitchFamily="49" charset="0"/>
              </a:rPr>
              <a:t># plot the silhouette vs </a:t>
            </a:r>
            <a:r>
              <a:rPr lang="en-GB" sz="1400" dirty="0" err="1">
                <a:solidFill>
                  <a:srgbClr val="3E3E3E"/>
                </a:solidFill>
                <a:latin typeface="Courier New" panose="02070309020205020404" pitchFamily="49" charset="0"/>
              </a:rPr>
              <a:t>cutoff</a:t>
            </a:r>
            <a:r>
              <a:rPr lang="en-GB" sz="1400" dirty="0">
                <a:solidFill>
                  <a:srgbClr val="3E3E3E"/>
                </a:solidFill>
                <a:latin typeface="Courier New" panose="02070309020205020404" pitchFamily="49" charset="0"/>
              </a:rPr>
              <a:t> level</a:t>
            </a: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plot(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x</a:t>
            </a:r>
            <a:r>
              <a:rPr lang="en-GB" sz="1400" dirty="0">
                <a:solidFill>
                  <a:srgbClr val="3E3E3E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=</a:t>
            </a:r>
            <a:r>
              <a:rPr lang="en-GB" sz="1400" dirty="0">
                <a:solidFill>
                  <a:srgbClr val="3E3E3E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1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:nrow(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dune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),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y 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=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Si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,</a:t>
            </a:r>
            <a:endParaRPr lang="en-GB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    type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= </a:t>
            </a:r>
            <a:r>
              <a:rPr lang="en-GB" sz="1400" dirty="0">
                <a:solidFill>
                  <a:srgbClr val="9E0003"/>
                </a:solidFill>
                <a:latin typeface="Courier New" panose="02070309020205020404" pitchFamily="49" charset="0"/>
              </a:rPr>
              <a:t>"h"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,</a:t>
            </a:r>
            <a:endParaRPr lang="en-GB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    main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= </a:t>
            </a:r>
            <a:r>
              <a:rPr lang="en-GB" sz="1400" dirty="0">
                <a:solidFill>
                  <a:srgbClr val="9E0003"/>
                </a:solidFill>
                <a:latin typeface="Courier New" panose="02070309020205020404" pitchFamily="49" charset="0"/>
              </a:rPr>
              <a:t>"Silhouette-optimal number of clusters"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,</a:t>
            </a:r>
            <a:endParaRPr lang="en-GB" sz="1400" dirty="0">
              <a:solidFill>
                <a:srgbClr val="9E0003"/>
              </a:solidFill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    </a:t>
            </a:r>
            <a:r>
              <a:rPr lang="en-GB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xlab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= </a:t>
            </a:r>
            <a:r>
              <a:rPr lang="en-GB" sz="1400" dirty="0">
                <a:solidFill>
                  <a:srgbClr val="9E0003"/>
                </a:solidFill>
                <a:latin typeface="Courier New" panose="02070309020205020404" pitchFamily="49" charset="0"/>
              </a:rPr>
              <a:t>"k (number of clusters)"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,</a:t>
            </a:r>
            <a:endParaRPr lang="en-GB" sz="1400" dirty="0">
              <a:solidFill>
                <a:srgbClr val="9E0003"/>
              </a:solidFill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     </a:t>
            </a:r>
            <a:r>
              <a:rPr lang="en-GB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ylab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= </a:t>
            </a:r>
            <a:r>
              <a:rPr lang="en-GB" sz="1400" dirty="0">
                <a:solidFill>
                  <a:srgbClr val="9E0003"/>
                </a:solidFill>
                <a:latin typeface="Courier New" panose="02070309020205020404" pitchFamily="49" charset="0"/>
              </a:rPr>
              <a:t>"Average silhouette width"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)</a:t>
            </a:r>
            <a:endParaRPr lang="en-GB" sz="1400" dirty="0">
              <a:solidFill>
                <a:srgbClr val="9E0003"/>
              </a:solidFill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3E3E3E"/>
                </a:solidFill>
                <a:latin typeface="Courier New" panose="02070309020205020404" pitchFamily="49" charset="0"/>
              </a:rPr>
              <a:t># Highlight the optimum</a:t>
            </a: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axis(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1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, </a:t>
            </a:r>
            <a:r>
              <a:rPr lang="en-GB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k.best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,</a:t>
            </a:r>
            <a:endParaRPr lang="en-GB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    paste(</a:t>
            </a:r>
            <a:r>
              <a:rPr lang="en-GB" sz="1400" dirty="0">
                <a:solidFill>
                  <a:srgbClr val="9E0003"/>
                </a:solidFill>
                <a:latin typeface="Courier New" panose="02070309020205020404" pitchFamily="49" charset="0"/>
              </a:rPr>
              <a:t>"optimum"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, </a:t>
            </a:r>
            <a:r>
              <a:rPr lang="en-GB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k.best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, </a:t>
            </a:r>
            <a:r>
              <a:rPr lang="en-GB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sep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= </a:t>
            </a:r>
            <a:r>
              <a:rPr lang="en-GB" sz="1400" dirty="0">
                <a:solidFill>
                  <a:srgbClr val="9E0003"/>
                </a:solidFill>
                <a:latin typeface="Courier New" panose="02070309020205020404" pitchFamily="49" charset="0"/>
              </a:rPr>
              <a:t>"\n"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),</a:t>
            </a: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    col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= </a:t>
            </a:r>
            <a:r>
              <a:rPr lang="en-GB" sz="1400" dirty="0">
                <a:solidFill>
                  <a:srgbClr val="9E0003"/>
                </a:solidFill>
                <a:latin typeface="Courier New" panose="02070309020205020404" pitchFamily="49" charset="0"/>
              </a:rPr>
              <a:t>"red"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,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font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=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2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,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col.axis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= </a:t>
            </a:r>
            <a:r>
              <a:rPr lang="en-GB" sz="1400" dirty="0">
                <a:solidFill>
                  <a:srgbClr val="9E0003"/>
                </a:solidFill>
                <a:latin typeface="Courier New" panose="02070309020205020404" pitchFamily="49" charset="0"/>
              </a:rPr>
              <a:t>"red"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)</a:t>
            </a:r>
            <a:endParaRPr lang="en-GB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points(x = </a:t>
            </a:r>
            <a:r>
              <a:rPr lang="en-GB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k.best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, y = max(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Si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),</a:t>
            </a: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      </a:t>
            </a:r>
            <a:r>
              <a:rPr lang="en-GB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pch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=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16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,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col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= </a:t>
            </a:r>
            <a:r>
              <a:rPr lang="en-GB" sz="1400" dirty="0">
                <a:solidFill>
                  <a:srgbClr val="9E0003"/>
                </a:solidFill>
                <a:latin typeface="Courier New" panose="02070309020205020404" pitchFamily="49" charset="0"/>
              </a:rPr>
              <a:t>"red"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,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cex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=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1.5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)</a:t>
            </a:r>
            <a:endParaRPr lang="en-GB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196521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3D6B11D-DF8C-8F47-9238-4D1D58DF7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800" dirty="0"/>
              <a:t>How manly Clusters?</a:t>
            </a:r>
            <a:br>
              <a:rPr lang="en-GB" sz="4800" dirty="0"/>
            </a:br>
            <a:r>
              <a:rPr lang="en-US" sz="4400" b="0" dirty="0"/>
              <a:t>Silhouettes Widths</a:t>
            </a:r>
            <a:endParaRPr lang="en-GB" sz="48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157500-7BEE-DF4E-8B3B-FE76C8DA5D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4B6BDF-A725-ED4B-B87D-A37BC50EEC11}" type="datetime1">
              <a:rPr lang="en-GB" smtClean="0"/>
              <a:t>01/11/2022</a:t>
            </a:fld>
            <a:r>
              <a:rPr lang="en-GB"/>
              <a:t>27/08/2018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C177765-8889-6D4E-9C2A-3DC5CD8354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838" y="1458443"/>
            <a:ext cx="10030301" cy="390924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AA5251D-98B8-E24F-AB1A-EA6049E95695}"/>
              </a:ext>
            </a:extLst>
          </p:cNvPr>
          <p:cNvSpPr/>
          <p:nvPr/>
        </p:nvSpPr>
        <p:spPr>
          <a:xfrm>
            <a:off x="5780088" y="5479369"/>
            <a:ext cx="6092825" cy="138499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par(</a:t>
            </a:r>
            <a:r>
              <a:rPr lang="en-GB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mfrow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=c(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B5760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B5760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){</a:t>
            </a:r>
            <a:endParaRPr lang="en-GB" sz="1400" dirty="0">
              <a:solidFill>
                <a:srgbClr val="B5760C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si3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&lt;- silhouette(</a:t>
            </a:r>
            <a:r>
              <a:rPr lang="en-GB" sz="1400" dirty="0" err="1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cutree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GB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),</a:t>
            </a: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              </a:t>
            </a:r>
            <a:r>
              <a:rPr lang="en-GB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DuneDist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plot(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si3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>
              <a:lnSpc>
                <a:spcPct val="100000"/>
              </a:lnSpc>
            </a:pPr>
            <a:r>
              <a:rPr lang="en-GB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nmax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80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cex.names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0.5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sz="1400" dirty="0">
                <a:solidFill>
                  <a:srgbClr val="B5760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)}</a:t>
            </a:r>
            <a:endParaRPr lang="en-GB" sz="1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8F4D44-BBD6-7742-8C51-D4A2A962D64C}"/>
              </a:ext>
            </a:extLst>
          </p:cNvPr>
          <p:cNvSpPr txBox="1"/>
          <p:nvPr/>
        </p:nvSpPr>
        <p:spPr>
          <a:xfrm>
            <a:off x="2072245" y="3283527"/>
            <a:ext cx="1050965" cy="701731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GB" sz="1200" dirty="0">
                <a:latin typeface="+mn-lt"/>
              </a:rPr>
              <a:t>Negative values point to wrong classifications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689DAE82-C1F9-9C4A-A45F-B6DB33EE678E}"/>
              </a:ext>
            </a:extLst>
          </p:cNvPr>
          <p:cNvSpPr/>
          <p:nvPr/>
        </p:nvSpPr>
        <p:spPr bwMode="auto">
          <a:xfrm>
            <a:off x="1074717" y="4037610"/>
            <a:ext cx="469075" cy="279071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321AB97-8200-1349-9AB4-2D95D2F1DD7F}"/>
              </a:ext>
            </a:extLst>
          </p:cNvPr>
          <p:cNvCxnSpPr>
            <a:cxnSpLocks/>
            <a:stCxn id="2" idx="1"/>
            <a:endCxn id="3" idx="6"/>
          </p:cNvCxnSpPr>
          <p:nvPr/>
        </p:nvCxnSpPr>
        <p:spPr bwMode="auto">
          <a:xfrm flipH="1">
            <a:off x="1543792" y="3634393"/>
            <a:ext cx="528453" cy="542753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34CA9225-AF02-134E-A0DA-4002ABE16F5A}"/>
              </a:ext>
            </a:extLst>
          </p:cNvPr>
          <p:cNvSpPr/>
          <p:nvPr/>
        </p:nvSpPr>
        <p:spPr bwMode="auto">
          <a:xfrm>
            <a:off x="3495304" y="3726872"/>
            <a:ext cx="469075" cy="279071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F1E0678-B311-874D-8DE1-20808E7E04F5}"/>
              </a:ext>
            </a:extLst>
          </p:cNvPr>
          <p:cNvCxnSpPr>
            <a:cxnSpLocks/>
            <a:stCxn id="2" idx="3"/>
            <a:endCxn id="15" idx="2"/>
          </p:cNvCxnSpPr>
          <p:nvPr/>
        </p:nvCxnSpPr>
        <p:spPr bwMode="auto">
          <a:xfrm>
            <a:off x="3123210" y="3634393"/>
            <a:ext cx="372094" cy="232015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957310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3D6B11D-DF8C-8F47-9238-4D1D58DF7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800" dirty="0"/>
              <a:t>How manly Clusters?</a:t>
            </a:r>
            <a:br>
              <a:rPr lang="en-GB" sz="4800" dirty="0"/>
            </a:br>
            <a:r>
              <a:rPr lang="en-US" sz="4400" b="0" dirty="0"/>
              <a:t>Silhouettes Widths</a:t>
            </a:r>
            <a:endParaRPr lang="en-GB" sz="48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157500-7BEE-DF4E-8B3B-FE76C8DA5D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4B6BDF-A725-ED4B-B87D-A37BC50EEC11}" type="datetime1">
              <a:rPr lang="en-GB" smtClean="0"/>
              <a:t>01/11/2022</a:t>
            </a:fld>
            <a:r>
              <a:rPr lang="en-GB"/>
              <a:t>27/08/2018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C177765-8889-6D4E-9C2A-3DC5CD8354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838" y="1458443"/>
            <a:ext cx="10030301" cy="390924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F8F4D44-BBD6-7742-8C51-D4A2A962D64C}"/>
              </a:ext>
            </a:extLst>
          </p:cNvPr>
          <p:cNvSpPr txBox="1"/>
          <p:nvPr/>
        </p:nvSpPr>
        <p:spPr>
          <a:xfrm>
            <a:off x="2072245" y="3283527"/>
            <a:ext cx="1050965" cy="701731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GB" sz="1200" dirty="0">
                <a:latin typeface="+mn-lt"/>
              </a:rPr>
              <a:t>Negative values point to wrong classifications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689DAE82-C1F9-9C4A-A45F-B6DB33EE678E}"/>
              </a:ext>
            </a:extLst>
          </p:cNvPr>
          <p:cNvSpPr/>
          <p:nvPr/>
        </p:nvSpPr>
        <p:spPr bwMode="auto">
          <a:xfrm>
            <a:off x="1074717" y="4037610"/>
            <a:ext cx="469075" cy="279071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321AB97-8200-1349-9AB4-2D95D2F1DD7F}"/>
              </a:ext>
            </a:extLst>
          </p:cNvPr>
          <p:cNvCxnSpPr>
            <a:cxnSpLocks/>
            <a:stCxn id="2" idx="1"/>
            <a:endCxn id="3" idx="6"/>
          </p:cNvCxnSpPr>
          <p:nvPr/>
        </p:nvCxnSpPr>
        <p:spPr bwMode="auto">
          <a:xfrm flipH="1">
            <a:off x="1543792" y="3634393"/>
            <a:ext cx="528453" cy="542753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34CA9225-AF02-134E-A0DA-4002ABE16F5A}"/>
              </a:ext>
            </a:extLst>
          </p:cNvPr>
          <p:cNvSpPr/>
          <p:nvPr/>
        </p:nvSpPr>
        <p:spPr bwMode="auto">
          <a:xfrm>
            <a:off x="3495304" y="3726872"/>
            <a:ext cx="469075" cy="279071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F1E0678-B311-874D-8DE1-20808E7E04F5}"/>
              </a:ext>
            </a:extLst>
          </p:cNvPr>
          <p:cNvCxnSpPr>
            <a:cxnSpLocks/>
            <a:stCxn id="2" idx="3"/>
            <a:endCxn id="15" idx="2"/>
          </p:cNvCxnSpPr>
          <p:nvPr/>
        </p:nvCxnSpPr>
        <p:spPr bwMode="auto">
          <a:xfrm>
            <a:off x="3123210" y="3634393"/>
            <a:ext cx="372094" cy="232015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935451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idx="4294967295"/>
          </p:nvPr>
        </p:nvSpPr>
        <p:spPr>
          <a:xfrm>
            <a:off x="985838" y="980728"/>
            <a:ext cx="10220325" cy="3937000"/>
          </a:xfrm>
        </p:spPr>
        <p:txBody>
          <a:bodyPr anchor="ctr">
            <a:normAutofit/>
          </a:bodyPr>
          <a:lstStyle/>
          <a:p>
            <a:r>
              <a:rPr lang="en-GB" sz="6600" b="1" dirty="0">
                <a:solidFill>
                  <a:srgbClr val="C00000"/>
                </a:solidFill>
                <a:latin typeface="+mj-lt"/>
              </a:rPr>
              <a:t>So far so good?</a:t>
            </a:r>
          </a:p>
          <a:p>
            <a:r>
              <a:rPr lang="en-GB" sz="6600" b="1" dirty="0">
                <a:solidFill>
                  <a:srgbClr val="FFFF00"/>
                </a:solidFill>
                <a:latin typeface="+mj-lt"/>
              </a:rPr>
              <a:t>Any questions?</a:t>
            </a:r>
          </a:p>
          <a:p>
            <a:r>
              <a:rPr lang="en-GB" sz="6600" b="1" dirty="0">
                <a:solidFill>
                  <a:srgbClr val="00B050"/>
                </a:solidFill>
                <a:latin typeface="+mj-lt"/>
              </a:rPr>
              <a:t>Ready to move on?</a:t>
            </a:r>
          </a:p>
        </p:txBody>
      </p:sp>
    </p:spTree>
    <p:extLst>
      <p:ext uri="{BB962C8B-B14F-4D97-AF65-F5344CB8AC3E}">
        <p14:creationId xmlns:p14="http://schemas.microsoft.com/office/powerpoint/2010/main" val="829752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800" dirty="0"/>
              <a:t>Non-hierarchical classification</a:t>
            </a:r>
            <a:br>
              <a:rPr lang="en-GB" sz="4800" dirty="0"/>
            </a:br>
            <a:r>
              <a:rPr lang="en-GB" sz="4400" b="0" dirty="0"/>
              <a:t>Partitioning of Data</a:t>
            </a:r>
            <a:endParaRPr lang="en-GB" sz="4800" b="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561D096-3637-3041-AD64-76AD88D448E9}"/>
              </a:ext>
            </a:extLst>
          </p:cNvPr>
          <p:cNvSpPr/>
          <p:nvPr/>
        </p:nvSpPr>
        <p:spPr>
          <a:xfrm>
            <a:off x="1379585" y="2626163"/>
            <a:ext cx="4203032" cy="267765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GB" sz="2800" dirty="0">
                <a:solidFill>
                  <a:schemeClr val="bg1"/>
                </a:solidFill>
              </a:rPr>
              <a:t>Non-hierarchical partitioning classifies data into </a:t>
            </a:r>
            <a:r>
              <a:rPr lang="en-GB" sz="2800" b="1" dirty="0">
                <a:solidFill>
                  <a:schemeClr val="bg1"/>
                </a:solidFill>
              </a:rPr>
              <a:t>PREDEFINED</a:t>
            </a:r>
            <a:r>
              <a:rPr lang="en-GB" sz="2800" dirty="0">
                <a:solidFill>
                  <a:schemeClr val="bg1"/>
                </a:solidFill>
              </a:rPr>
              <a:t> number of groups, by identifying high-density regions in the data</a:t>
            </a:r>
          </a:p>
        </p:txBody>
      </p:sp>
      <p:pic>
        <p:nvPicPr>
          <p:cNvPr id="8" name="Picture 2" descr="Cluster analysis in program R using the δ 2 H and δ 18 O values from flight feathers of Canada geese. This cluster analysis is the non-hierarchical classification given 2, 3, 4, or 5 clusters.">
            <a:extLst>
              <a:ext uri="{FF2B5EF4-FFF2-40B4-BE49-F238E27FC236}">
                <a16:creationId xmlns:a16="http://schemas.microsoft.com/office/drawing/2014/main" id="{5220C749-C6AE-4341-A7ED-CD5B23B191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9212" y="1700213"/>
            <a:ext cx="4410028" cy="4529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193982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800" dirty="0"/>
              <a:t>Non-hierarchical classification</a:t>
            </a:r>
            <a:br>
              <a:rPr lang="en-GB" sz="4800" dirty="0"/>
            </a:br>
            <a:r>
              <a:rPr lang="en-GB" sz="4400" b="0" dirty="0"/>
              <a:t>Partitioning of Data</a:t>
            </a:r>
            <a:endParaRPr lang="en-GB" sz="4800" b="0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A887287D-13CD-D640-BE16-26F2D606CB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800" b="1" dirty="0"/>
              <a:t>The Principles of Non-hierarchical classification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200" dirty="0"/>
              <a:t>Operate in Euclidean space:</a:t>
            </a:r>
          </a:p>
          <a:p>
            <a:pPr marL="889200" lvl="1" indent="-457200"/>
            <a:r>
              <a:rPr lang="en-GB" sz="2200" dirty="0"/>
              <a:t>This means variables need to be in the same units so that the clusters are meaningful.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200" dirty="0"/>
              <a:t>The process is partitional in nature:</a:t>
            </a:r>
          </a:p>
          <a:p>
            <a:pPr marL="889200" lvl="1" indent="-457200"/>
            <a:r>
              <a:rPr lang="en-GB" sz="2200" dirty="0"/>
              <a:t>Breaking the dataset up into a predefined number of groups.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200" dirty="0"/>
              <a:t>Goal is minimize the distance on object and the cluster centre.</a:t>
            </a:r>
          </a:p>
          <a:p>
            <a:pPr marL="889200" lvl="1" indent="-457200"/>
            <a:r>
              <a:rPr lang="en-GB" sz="2200" dirty="0"/>
              <a:t>How you define this carter determine the two possible approaches</a:t>
            </a:r>
          </a:p>
          <a:p>
            <a:endParaRPr lang="en-GB" sz="2200" dirty="0"/>
          </a:p>
          <a:p>
            <a:endParaRPr lang="en-GB" sz="2400" dirty="0"/>
          </a:p>
          <a:p>
            <a:endParaRPr lang="en-GB" sz="2400" dirty="0"/>
          </a:p>
          <a:p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96693654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800" dirty="0"/>
              <a:t>Non-hierarchical classification</a:t>
            </a:r>
            <a:br>
              <a:rPr lang="en-GB" sz="4800" dirty="0"/>
            </a:br>
            <a:r>
              <a:rPr lang="en-GB" sz="4400" b="0" dirty="0"/>
              <a:t>Partitioning of Data</a:t>
            </a:r>
            <a:endParaRPr lang="en-GB" sz="4800" b="0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8FC07A1-61A4-894A-897F-6B295E45E35C}"/>
              </a:ext>
            </a:extLst>
          </p:cNvPr>
          <p:cNvGrpSpPr/>
          <p:nvPr/>
        </p:nvGrpSpPr>
        <p:grpSpPr>
          <a:xfrm>
            <a:off x="6877423" y="1700213"/>
            <a:ext cx="4070325" cy="4495794"/>
            <a:chOff x="7516250" y="1741242"/>
            <a:chExt cx="4070325" cy="4495794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A7E7633-04CA-7B43-9FF6-344F7B4E7E6A}"/>
                </a:ext>
              </a:extLst>
            </p:cNvPr>
            <p:cNvSpPr/>
            <p:nvPr/>
          </p:nvSpPr>
          <p:spPr>
            <a:xfrm>
              <a:off x="7516250" y="1741242"/>
              <a:ext cx="4070325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GB" sz="3200" b="1" i="1" dirty="0"/>
                <a:t>k</a:t>
              </a:r>
              <a:r>
                <a:rPr lang="en-GB" sz="3200" b="1" dirty="0"/>
                <a:t>-medoids Clustering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57E5F5E-D5C5-434F-8159-0890F8706D4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44554" y="2543751"/>
              <a:ext cx="3808800" cy="369328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4487FF1-5D0F-954C-9B69-2B2A350E726B}"/>
              </a:ext>
            </a:extLst>
          </p:cNvPr>
          <p:cNvGrpSpPr>
            <a:grpSpLocks noChangeAspect="1"/>
          </p:cNvGrpSpPr>
          <p:nvPr/>
        </p:nvGrpSpPr>
        <p:grpSpPr>
          <a:xfrm>
            <a:off x="1604179" y="1741242"/>
            <a:ext cx="3894094" cy="4369720"/>
            <a:chOff x="1090612" y="1741242"/>
            <a:chExt cx="3894094" cy="436972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79E1B24-4466-AF48-8ECB-D7D81C434774}"/>
                </a:ext>
              </a:extLst>
            </p:cNvPr>
            <p:cNvSpPr/>
            <p:nvPr/>
          </p:nvSpPr>
          <p:spPr>
            <a:xfrm>
              <a:off x="1090612" y="1741242"/>
              <a:ext cx="3894094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GB" sz="3200" b="1" i="1" dirty="0"/>
                <a:t>k</a:t>
              </a:r>
              <a:r>
                <a:rPr lang="en-GB" sz="3200" b="1" dirty="0"/>
                <a:t>-means Clustering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84556C5A-14AC-9549-B707-A3E2CDA0200E}"/>
                </a:ext>
              </a:extLst>
            </p:cNvPr>
            <p:cNvPicPr>
              <a:picLocks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0612" y="2417362"/>
              <a:ext cx="3808800" cy="36936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410513368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800" dirty="0"/>
              <a:t>Non-hierarchical classification</a:t>
            </a:r>
            <a:br>
              <a:rPr lang="en-GB" sz="4800" dirty="0"/>
            </a:br>
            <a:r>
              <a:rPr lang="en-GB" sz="4400" b="0" dirty="0"/>
              <a:t>K-means Clustering</a:t>
            </a:r>
            <a:endParaRPr lang="en-GB" sz="4800" b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5838" y="1826267"/>
            <a:ext cx="10220325" cy="1309328"/>
          </a:xfrm>
        </p:spPr>
        <p:txBody>
          <a:bodyPr>
            <a:normAutofit/>
          </a:bodyPr>
          <a:lstStyle/>
          <a:p>
            <a:pPr fontAlgn="base"/>
            <a:r>
              <a:rPr lang="en-GB" sz="2800" b="1" dirty="0"/>
              <a:t>Goal:</a:t>
            </a:r>
          </a:p>
          <a:p>
            <a:r>
              <a:rPr lang="en-GB" sz="2400" dirty="0"/>
              <a:t>minimize the distance on object and the cluster centre/mean.</a:t>
            </a:r>
          </a:p>
          <a:p>
            <a:endParaRPr lang="en-GB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31A6FA-6E05-FD41-95CB-35B31C3C304E}"/>
              </a:ext>
            </a:extLst>
          </p:cNvPr>
          <p:cNvSpPr txBox="1"/>
          <p:nvPr/>
        </p:nvSpPr>
        <p:spPr>
          <a:xfrm flipH="1">
            <a:off x="800250" y="5334828"/>
            <a:ext cx="2285799" cy="701731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txBody>
          <a:bodyPr wrap="square" lIns="0" tIns="0" rIns="0" bIns="0" rtlCol="0" anchor="ctr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GB" sz="1600" i="1" dirty="0">
                <a:latin typeface="+mn-lt"/>
              </a:rPr>
              <a:t>K </a:t>
            </a:r>
            <a:r>
              <a:rPr lang="en-GB" sz="1600" dirty="0">
                <a:latin typeface="+mn-lt"/>
              </a:rPr>
              <a:t>initial "means" are randomly generated within the data domain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FD21D4-FDAA-C54F-8E27-1DEBA71A0C38}"/>
              </a:ext>
            </a:extLst>
          </p:cNvPr>
          <p:cNvSpPr txBox="1"/>
          <p:nvPr/>
        </p:nvSpPr>
        <p:spPr>
          <a:xfrm>
            <a:off x="800185" y="2745204"/>
            <a:ext cx="2285864" cy="2923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GB" sz="2000" b="1" dirty="0">
                <a:latin typeface="+mn-lt"/>
              </a:rPr>
              <a:t>Step 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3D2E579-8F86-FA4B-AC4D-DD72C7D9A824}"/>
              </a:ext>
            </a:extLst>
          </p:cNvPr>
          <p:cNvSpPr txBox="1"/>
          <p:nvPr/>
        </p:nvSpPr>
        <p:spPr>
          <a:xfrm flipH="1">
            <a:off x="3368074" y="5334828"/>
            <a:ext cx="2554817" cy="701731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txBody>
          <a:bodyPr wrap="square" lIns="0" tIns="0" rIns="0" bIns="0" rtlCol="0" anchor="ctr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GB" sz="1600" i="1" dirty="0">
                <a:latin typeface="+mn-lt"/>
              </a:rPr>
              <a:t>K </a:t>
            </a:r>
            <a:r>
              <a:rPr lang="en-GB" sz="1600" dirty="0">
                <a:latin typeface="+mn-lt"/>
              </a:rPr>
              <a:t>initial "means" are randomly generated within the data domain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9F16DD1-C13A-0B4A-96BF-A70DD6747356}"/>
              </a:ext>
            </a:extLst>
          </p:cNvPr>
          <p:cNvSpPr txBox="1"/>
          <p:nvPr/>
        </p:nvSpPr>
        <p:spPr>
          <a:xfrm>
            <a:off x="3368073" y="2748957"/>
            <a:ext cx="2554817" cy="2923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GB" sz="2000" b="1" dirty="0">
                <a:latin typeface="+mn-lt"/>
              </a:rPr>
              <a:t>Step 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E8A171B-480C-9F43-B399-F24F3B312014}"/>
              </a:ext>
            </a:extLst>
          </p:cNvPr>
          <p:cNvSpPr txBox="1"/>
          <p:nvPr/>
        </p:nvSpPr>
        <p:spPr>
          <a:xfrm flipH="1">
            <a:off x="6204857" y="5350520"/>
            <a:ext cx="2554819" cy="701731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txBody>
          <a:bodyPr wrap="square" lIns="0" tIns="0" rIns="0" bIns="0" rtlCol="0" anchor="ctr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GB" sz="1600" dirty="0">
                <a:latin typeface="+mn-lt"/>
              </a:rPr>
              <a:t>The centroid of each of the k clusters becomes the new mean.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85C767B-240E-CB48-A473-14EB8C347F68}"/>
              </a:ext>
            </a:extLst>
          </p:cNvPr>
          <p:cNvSpPr txBox="1"/>
          <p:nvPr/>
        </p:nvSpPr>
        <p:spPr>
          <a:xfrm>
            <a:off x="6204855" y="2757556"/>
            <a:ext cx="2554817" cy="2923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GB" sz="2000" b="1" dirty="0">
                <a:latin typeface="+mn-lt"/>
              </a:rPr>
              <a:t>Step 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A2136A6-21EB-1748-8C53-71F09CF3CBE7}"/>
              </a:ext>
            </a:extLst>
          </p:cNvPr>
          <p:cNvSpPr txBox="1"/>
          <p:nvPr/>
        </p:nvSpPr>
        <p:spPr>
          <a:xfrm flipH="1">
            <a:off x="9041636" y="5350520"/>
            <a:ext cx="2554819" cy="701731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txBody>
          <a:bodyPr wrap="square" lIns="0" tIns="0" rIns="0" bIns="0" rtlCol="0" anchor="ctr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GB" sz="1600" dirty="0">
                <a:latin typeface="+mn-lt"/>
              </a:rPr>
              <a:t>Steps 2 and 3 are repeated until convergence has been reached.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B555061-F368-A64A-8AC3-8F36FD10DEE2}"/>
              </a:ext>
            </a:extLst>
          </p:cNvPr>
          <p:cNvSpPr txBox="1"/>
          <p:nvPr/>
        </p:nvSpPr>
        <p:spPr>
          <a:xfrm>
            <a:off x="9041639" y="2737757"/>
            <a:ext cx="2554817" cy="2923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GB" sz="2000" b="1" dirty="0">
                <a:latin typeface="+mn-lt"/>
              </a:rPr>
              <a:t>Step 4…</a:t>
            </a:r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DC0EE7CE-3EE2-DE46-B0DC-AECEEFA9A525}"/>
              </a:ext>
            </a:extLst>
          </p:cNvPr>
          <p:cNvGrpSpPr/>
          <p:nvPr/>
        </p:nvGrpSpPr>
        <p:grpSpPr>
          <a:xfrm>
            <a:off x="677447" y="3080428"/>
            <a:ext cx="2554817" cy="2204719"/>
            <a:chOff x="677447" y="3080428"/>
            <a:chExt cx="2554817" cy="2204719"/>
          </a:xfrm>
        </p:grpSpPr>
        <p:sp>
          <p:nvSpPr>
            <p:cNvPr id="92" name="Rounded Rectangle 91">
              <a:extLst>
                <a:ext uri="{FF2B5EF4-FFF2-40B4-BE49-F238E27FC236}">
                  <a16:creationId xmlns:a16="http://schemas.microsoft.com/office/drawing/2014/main" id="{589837D5-702E-1A40-9A18-34E924920B78}"/>
                </a:ext>
              </a:extLst>
            </p:cNvPr>
            <p:cNvSpPr/>
            <p:nvPr/>
          </p:nvSpPr>
          <p:spPr bwMode="auto">
            <a:xfrm>
              <a:off x="1250576" y="3686786"/>
              <a:ext cx="144000" cy="144000"/>
            </a:xfrm>
            <a:prstGeom prst="roundRect">
              <a:avLst/>
            </a:prstGeom>
            <a:solidFill>
              <a:srgbClr val="999999"/>
            </a:solidFill>
            <a:ln w="158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GB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93" name="Rounded Rectangle 92">
              <a:extLst>
                <a:ext uri="{FF2B5EF4-FFF2-40B4-BE49-F238E27FC236}">
                  <a16:creationId xmlns:a16="http://schemas.microsoft.com/office/drawing/2014/main" id="{8B954ECD-C1D7-104B-BBE2-70116DB70301}"/>
                </a:ext>
              </a:extLst>
            </p:cNvPr>
            <p:cNvSpPr/>
            <p:nvPr/>
          </p:nvSpPr>
          <p:spPr bwMode="auto">
            <a:xfrm>
              <a:off x="1250576" y="3890649"/>
              <a:ext cx="144000" cy="144000"/>
            </a:xfrm>
            <a:prstGeom prst="roundRect">
              <a:avLst/>
            </a:prstGeom>
            <a:solidFill>
              <a:srgbClr val="999999"/>
            </a:solidFill>
            <a:ln w="158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GB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94" name="Rounded Rectangle 93">
              <a:extLst>
                <a:ext uri="{FF2B5EF4-FFF2-40B4-BE49-F238E27FC236}">
                  <a16:creationId xmlns:a16="http://schemas.microsoft.com/office/drawing/2014/main" id="{CF5F2594-F384-1648-A7C6-AFA9C3DCE863}"/>
                </a:ext>
              </a:extLst>
            </p:cNvPr>
            <p:cNvSpPr/>
            <p:nvPr/>
          </p:nvSpPr>
          <p:spPr bwMode="auto">
            <a:xfrm>
              <a:off x="1250576" y="4148307"/>
              <a:ext cx="144000" cy="144000"/>
            </a:xfrm>
            <a:prstGeom prst="roundRect">
              <a:avLst/>
            </a:prstGeom>
            <a:solidFill>
              <a:srgbClr val="999999"/>
            </a:solidFill>
            <a:ln w="158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GB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95" name="Rounded Rectangle 94">
              <a:extLst>
                <a:ext uri="{FF2B5EF4-FFF2-40B4-BE49-F238E27FC236}">
                  <a16:creationId xmlns:a16="http://schemas.microsoft.com/office/drawing/2014/main" id="{6495CF65-E8F7-D04F-ACDE-F21A554363ED}"/>
                </a:ext>
              </a:extLst>
            </p:cNvPr>
            <p:cNvSpPr/>
            <p:nvPr/>
          </p:nvSpPr>
          <p:spPr bwMode="auto">
            <a:xfrm>
              <a:off x="1635654" y="4587825"/>
              <a:ext cx="144000" cy="144000"/>
            </a:xfrm>
            <a:prstGeom prst="roundRect">
              <a:avLst/>
            </a:prstGeom>
            <a:solidFill>
              <a:srgbClr val="999999"/>
            </a:solidFill>
            <a:ln w="158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GB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96" name="Rounded Rectangle 95">
              <a:extLst>
                <a:ext uri="{FF2B5EF4-FFF2-40B4-BE49-F238E27FC236}">
                  <a16:creationId xmlns:a16="http://schemas.microsoft.com/office/drawing/2014/main" id="{6B258393-0075-B04F-823D-0C8A55BA3631}"/>
                </a:ext>
              </a:extLst>
            </p:cNvPr>
            <p:cNvSpPr/>
            <p:nvPr/>
          </p:nvSpPr>
          <p:spPr bwMode="auto">
            <a:xfrm>
              <a:off x="1635654" y="4820915"/>
              <a:ext cx="144000" cy="144000"/>
            </a:xfrm>
            <a:prstGeom prst="roundRect">
              <a:avLst/>
            </a:prstGeom>
            <a:solidFill>
              <a:srgbClr val="999999"/>
            </a:solidFill>
            <a:ln w="158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GB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97" name="Rounded Rectangle 96">
              <a:extLst>
                <a:ext uri="{FF2B5EF4-FFF2-40B4-BE49-F238E27FC236}">
                  <a16:creationId xmlns:a16="http://schemas.microsoft.com/office/drawing/2014/main" id="{BC8E2C6D-0744-B244-B187-683ECDE3276F}"/>
                </a:ext>
              </a:extLst>
            </p:cNvPr>
            <p:cNvSpPr/>
            <p:nvPr/>
          </p:nvSpPr>
          <p:spPr bwMode="auto">
            <a:xfrm>
              <a:off x="1857230" y="5013021"/>
              <a:ext cx="144000" cy="144000"/>
            </a:xfrm>
            <a:prstGeom prst="roundRect">
              <a:avLst/>
            </a:prstGeom>
            <a:solidFill>
              <a:srgbClr val="999999"/>
            </a:solidFill>
            <a:ln w="158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GB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98" name="Rounded Rectangle 97">
              <a:extLst>
                <a:ext uri="{FF2B5EF4-FFF2-40B4-BE49-F238E27FC236}">
                  <a16:creationId xmlns:a16="http://schemas.microsoft.com/office/drawing/2014/main" id="{961AFBDC-8AA0-D045-87CA-6CE7D6D99EB1}"/>
                </a:ext>
              </a:extLst>
            </p:cNvPr>
            <p:cNvSpPr/>
            <p:nvPr/>
          </p:nvSpPr>
          <p:spPr bwMode="auto">
            <a:xfrm>
              <a:off x="2114555" y="5026533"/>
              <a:ext cx="144000" cy="144000"/>
            </a:xfrm>
            <a:prstGeom prst="roundRect">
              <a:avLst/>
            </a:prstGeom>
            <a:solidFill>
              <a:srgbClr val="999999"/>
            </a:solidFill>
            <a:ln w="158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GB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99" name="Rounded Rectangle 98">
              <a:extLst>
                <a:ext uri="{FF2B5EF4-FFF2-40B4-BE49-F238E27FC236}">
                  <a16:creationId xmlns:a16="http://schemas.microsoft.com/office/drawing/2014/main" id="{6163B1A7-7A17-534B-8432-3E56EE033831}"/>
                </a:ext>
              </a:extLst>
            </p:cNvPr>
            <p:cNvSpPr/>
            <p:nvPr/>
          </p:nvSpPr>
          <p:spPr bwMode="auto">
            <a:xfrm>
              <a:off x="2352951" y="4832494"/>
              <a:ext cx="144000" cy="144000"/>
            </a:xfrm>
            <a:prstGeom prst="roundRect">
              <a:avLst/>
            </a:prstGeom>
            <a:solidFill>
              <a:srgbClr val="999999"/>
            </a:solidFill>
            <a:ln w="158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GB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100" name="Rounded Rectangle 99">
              <a:extLst>
                <a:ext uri="{FF2B5EF4-FFF2-40B4-BE49-F238E27FC236}">
                  <a16:creationId xmlns:a16="http://schemas.microsoft.com/office/drawing/2014/main" id="{0B6BF93E-3DB1-AB42-8F8E-12BC956A4BF4}"/>
                </a:ext>
              </a:extLst>
            </p:cNvPr>
            <p:cNvSpPr/>
            <p:nvPr/>
          </p:nvSpPr>
          <p:spPr bwMode="auto">
            <a:xfrm>
              <a:off x="2348447" y="4582972"/>
              <a:ext cx="144000" cy="144000"/>
            </a:xfrm>
            <a:prstGeom prst="roundRect">
              <a:avLst/>
            </a:prstGeom>
            <a:solidFill>
              <a:srgbClr val="999999"/>
            </a:solidFill>
            <a:ln w="158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GB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101" name="Rounded Rectangle 100">
              <a:extLst>
                <a:ext uri="{FF2B5EF4-FFF2-40B4-BE49-F238E27FC236}">
                  <a16:creationId xmlns:a16="http://schemas.microsoft.com/office/drawing/2014/main" id="{9D8742BF-0087-4443-8A3E-59218D5056B7}"/>
                </a:ext>
              </a:extLst>
            </p:cNvPr>
            <p:cNvSpPr/>
            <p:nvPr/>
          </p:nvSpPr>
          <p:spPr bwMode="auto">
            <a:xfrm>
              <a:off x="2723652" y="4092533"/>
              <a:ext cx="144000" cy="144000"/>
            </a:xfrm>
            <a:prstGeom prst="roundRect">
              <a:avLst/>
            </a:prstGeom>
            <a:solidFill>
              <a:srgbClr val="999999"/>
            </a:solidFill>
            <a:ln w="158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GB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102" name="Rounded Rectangle 101">
              <a:extLst>
                <a:ext uri="{FF2B5EF4-FFF2-40B4-BE49-F238E27FC236}">
                  <a16:creationId xmlns:a16="http://schemas.microsoft.com/office/drawing/2014/main" id="{BDFFB64B-B24C-4741-A0D4-BEE287D42BFD}"/>
                </a:ext>
              </a:extLst>
            </p:cNvPr>
            <p:cNvSpPr/>
            <p:nvPr/>
          </p:nvSpPr>
          <p:spPr bwMode="auto">
            <a:xfrm>
              <a:off x="2742400" y="3878826"/>
              <a:ext cx="144000" cy="144000"/>
            </a:xfrm>
            <a:prstGeom prst="roundRect">
              <a:avLst/>
            </a:prstGeom>
            <a:solidFill>
              <a:srgbClr val="999999"/>
            </a:solidFill>
            <a:ln w="158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GB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103" name="Rounded Rectangle 102">
              <a:extLst>
                <a:ext uri="{FF2B5EF4-FFF2-40B4-BE49-F238E27FC236}">
                  <a16:creationId xmlns:a16="http://schemas.microsoft.com/office/drawing/2014/main" id="{73C062B2-EAB6-5D4E-ACA1-E2065E8DC7EB}"/>
                </a:ext>
              </a:extLst>
            </p:cNvPr>
            <p:cNvSpPr/>
            <p:nvPr/>
          </p:nvSpPr>
          <p:spPr bwMode="auto">
            <a:xfrm>
              <a:off x="2737950" y="3636124"/>
              <a:ext cx="144000" cy="144000"/>
            </a:xfrm>
            <a:prstGeom prst="roundRect">
              <a:avLst/>
            </a:prstGeom>
            <a:solidFill>
              <a:srgbClr val="999999"/>
            </a:solidFill>
            <a:ln w="158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GB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542344A4-9B27-914C-A5F3-BF3FA192A72F}"/>
                </a:ext>
              </a:extLst>
            </p:cNvPr>
            <p:cNvSpPr/>
            <p:nvPr/>
          </p:nvSpPr>
          <p:spPr bwMode="auto">
            <a:xfrm>
              <a:off x="677447" y="3080428"/>
              <a:ext cx="2554817" cy="2204719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GB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025C8EC0-2134-A64B-9BE7-99CE806AD9AD}"/>
                </a:ext>
              </a:extLst>
            </p:cNvPr>
            <p:cNvSpPr/>
            <p:nvPr/>
          </p:nvSpPr>
          <p:spPr bwMode="auto">
            <a:xfrm>
              <a:off x="1615726" y="3283697"/>
              <a:ext cx="144000" cy="144000"/>
            </a:xfrm>
            <a:prstGeom prst="ellipse">
              <a:avLst/>
            </a:prstGeom>
            <a:solidFill>
              <a:srgbClr val="C00000"/>
            </a:solidFill>
            <a:ln w="158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GB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F270F2BC-670B-6A45-B9C4-32F20DC5F8C3}"/>
                </a:ext>
              </a:extLst>
            </p:cNvPr>
            <p:cNvSpPr/>
            <p:nvPr/>
          </p:nvSpPr>
          <p:spPr bwMode="auto">
            <a:xfrm>
              <a:off x="1615725" y="4311318"/>
              <a:ext cx="144000" cy="144000"/>
            </a:xfrm>
            <a:prstGeom prst="ellipse">
              <a:avLst/>
            </a:prstGeom>
            <a:solidFill>
              <a:srgbClr val="00FF00"/>
            </a:solidFill>
            <a:ln w="158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GB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5E03F5F5-9CD2-2E4F-88CB-34CDFDEFB41C}"/>
                </a:ext>
              </a:extLst>
            </p:cNvPr>
            <p:cNvSpPr/>
            <p:nvPr/>
          </p:nvSpPr>
          <p:spPr bwMode="auto">
            <a:xfrm>
              <a:off x="2651652" y="4334500"/>
              <a:ext cx="144000" cy="144000"/>
            </a:xfrm>
            <a:prstGeom prst="ellipse">
              <a:avLst/>
            </a:prstGeom>
            <a:solidFill>
              <a:srgbClr val="0000FF"/>
            </a:solidFill>
            <a:ln w="158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GB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A607FDB1-1DEA-7D46-ADC7-F26BDAB9E9FA}"/>
              </a:ext>
            </a:extLst>
          </p:cNvPr>
          <p:cNvGrpSpPr/>
          <p:nvPr/>
        </p:nvGrpSpPr>
        <p:grpSpPr>
          <a:xfrm>
            <a:off x="3354941" y="3064502"/>
            <a:ext cx="2573214" cy="2220645"/>
            <a:chOff x="3354941" y="3064502"/>
            <a:chExt cx="2573214" cy="2220645"/>
          </a:xfrm>
        </p:grpSpPr>
        <p:sp>
          <p:nvSpPr>
            <p:cNvPr id="109" name="Freeform 108">
              <a:extLst>
                <a:ext uri="{FF2B5EF4-FFF2-40B4-BE49-F238E27FC236}">
                  <a16:creationId xmlns:a16="http://schemas.microsoft.com/office/drawing/2014/main" id="{B8B7DE05-3C3A-A74C-BC63-16C5A383A9BA}"/>
                </a:ext>
              </a:extLst>
            </p:cNvPr>
            <p:cNvSpPr/>
            <p:nvPr/>
          </p:nvSpPr>
          <p:spPr bwMode="auto">
            <a:xfrm>
              <a:off x="3369316" y="3076528"/>
              <a:ext cx="2545005" cy="801789"/>
            </a:xfrm>
            <a:custGeom>
              <a:avLst/>
              <a:gdLst>
                <a:gd name="connsiteX0" fmla="*/ 4505 w 2545005"/>
                <a:gd name="connsiteY0" fmla="*/ 792780 h 801789"/>
                <a:gd name="connsiteX1" fmla="*/ 1599074 w 2545005"/>
                <a:gd name="connsiteY1" fmla="*/ 801789 h 801789"/>
                <a:gd name="connsiteX2" fmla="*/ 2545005 w 2545005"/>
                <a:gd name="connsiteY2" fmla="*/ 4505 h 801789"/>
                <a:gd name="connsiteX3" fmla="*/ 0 w 2545005"/>
                <a:gd name="connsiteY3" fmla="*/ 0 h 801789"/>
                <a:gd name="connsiteX4" fmla="*/ 4505 w 2545005"/>
                <a:gd name="connsiteY4" fmla="*/ 792780 h 801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005" h="801789">
                  <a:moveTo>
                    <a:pt x="4505" y="792780"/>
                  </a:moveTo>
                  <a:lnTo>
                    <a:pt x="1599074" y="801789"/>
                  </a:lnTo>
                  <a:lnTo>
                    <a:pt x="2545005" y="4505"/>
                  </a:lnTo>
                  <a:lnTo>
                    <a:pt x="0" y="0"/>
                  </a:lnTo>
                  <a:cubicBezTo>
                    <a:pt x="1502" y="268765"/>
                    <a:pt x="3003" y="537529"/>
                    <a:pt x="4505" y="792780"/>
                  </a:cubicBezTo>
                  <a:close/>
                </a:path>
              </a:pathLst>
            </a:custGeom>
            <a:solidFill>
              <a:srgbClr val="FF0000"/>
            </a:solidFill>
            <a:ln w="1778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GB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110" name="Freeform 109">
              <a:extLst>
                <a:ext uri="{FF2B5EF4-FFF2-40B4-BE49-F238E27FC236}">
                  <a16:creationId xmlns:a16="http://schemas.microsoft.com/office/drawing/2014/main" id="{2FFD8C1C-B40C-694A-9253-A7A50206E78E}"/>
                </a:ext>
              </a:extLst>
            </p:cNvPr>
            <p:cNvSpPr/>
            <p:nvPr/>
          </p:nvSpPr>
          <p:spPr bwMode="auto">
            <a:xfrm>
              <a:off x="4966048" y="3064502"/>
              <a:ext cx="962107" cy="2210463"/>
            </a:xfrm>
            <a:custGeom>
              <a:avLst/>
              <a:gdLst>
                <a:gd name="connsiteX0" fmla="*/ 962107 w 962107"/>
                <a:gd name="connsiteY0" fmla="*/ 0 h 2210463"/>
                <a:gd name="connsiteX1" fmla="*/ 954156 w 962107"/>
                <a:gd name="connsiteY1" fmla="*/ 2210463 h 2210463"/>
                <a:gd name="connsiteX2" fmla="*/ 0 w 962107"/>
                <a:gd name="connsiteY2" fmla="*/ 2210463 h 2210463"/>
                <a:gd name="connsiteX3" fmla="*/ 3975 w 962107"/>
                <a:gd name="connsiteY3" fmla="*/ 811034 h 2210463"/>
                <a:gd name="connsiteX4" fmla="*/ 962107 w 962107"/>
                <a:gd name="connsiteY4" fmla="*/ 0 h 2210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2107" h="2210463">
                  <a:moveTo>
                    <a:pt x="962107" y="0"/>
                  </a:moveTo>
                  <a:cubicBezTo>
                    <a:pt x="959457" y="736821"/>
                    <a:pt x="956806" y="1473642"/>
                    <a:pt x="954156" y="2210463"/>
                  </a:cubicBezTo>
                  <a:lnTo>
                    <a:pt x="0" y="2210463"/>
                  </a:lnTo>
                  <a:lnTo>
                    <a:pt x="3975" y="811034"/>
                  </a:lnTo>
                  <a:lnTo>
                    <a:pt x="962107" y="0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778" cap="flat" cmpd="sng" algn="ctr">
              <a:solidFill>
                <a:schemeClr val="accent3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GB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77EAE6A2-88E5-3348-B640-85897ED32364}"/>
                </a:ext>
              </a:extLst>
            </p:cNvPr>
            <p:cNvSpPr/>
            <p:nvPr/>
          </p:nvSpPr>
          <p:spPr bwMode="auto">
            <a:xfrm>
              <a:off x="3359496" y="3878317"/>
              <a:ext cx="1614316" cy="1406830"/>
            </a:xfrm>
            <a:prstGeom prst="rect">
              <a:avLst/>
            </a:prstGeom>
            <a:solidFill>
              <a:srgbClr val="92D050"/>
            </a:solidFill>
            <a:ln w="1778" cap="flat" cmpd="sng" algn="ctr">
              <a:solidFill>
                <a:srgbClr val="92D05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GB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112" name="Rounded Rectangle 111">
              <a:extLst>
                <a:ext uri="{FF2B5EF4-FFF2-40B4-BE49-F238E27FC236}">
                  <a16:creationId xmlns:a16="http://schemas.microsoft.com/office/drawing/2014/main" id="{12D0212A-EC3B-684F-8DAC-76A9B5F597E9}"/>
                </a:ext>
              </a:extLst>
            </p:cNvPr>
            <p:cNvSpPr/>
            <p:nvPr/>
          </p:nvSpPr>
          <p:spPr bwMode="auto">
            <a:xfrm>
              <a:off x="3928070" y="3686786"/>
              <a:ext cx="144000" cy="144000"/>
            </a:xfrm>
            <a:prstGeom prst="roundRect">
              <a:avLst/>
            </a:prstGeom>
            <a:solidFill>
              <a:srgbClr val="999999"/>
            </a:solidFill>
            <a:ln w="158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GB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113" name="Rounded Rectangle 112">
              <a:extLst>
                <a:ext uri="{FF2B5EF4-FFF2-40B4-BE49-F238E27FC236}">
                  <a16:creationId xmlns:a16="http://schemas.microsoft.com/office/drawing/2014/main" id="{E73A0DB6-6223-7044-9E24-C449E00611E0}"/>
                </a:ext>
              </a:extLst>
            </p:cNvPr>
            <p:cNvSpPr/>
            <p:nvPr/>
          </p:nvSpPr>
          <p:spPr bwMode="auto">
            <a:xfrm>
              <a:off x="3928070" y="3890649"/>
              <a:ext cx="144000" cy="144000"/>
            </a:xfrm>
            <a:prstGeom prst="roundRect">
              <a:avLst/>
            </a:prstGeom>
            <a:solidFill>
              <a:srgbClr val="999999"/>
            </a:solidFill>
            <a:ln w="158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GB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114" name="Rounded Rectangle 113">
              <a:extLst>
                <a:ext uri="{FF2B5EF4-FFF2-40B4-BE49-F238E27FC236}">
                  <a16:creationId xmlns:a16="http://schemas.microsoft.com/office/drawing/2014/main" id="{F594929F-B22A-0E4D-B9EE-97A4161D0CBB}"/>
                </a:ext>
              </a:extLst>
            </p:cNvPr>
            <p:cNvSpPr/>
            <p:nvPr/>
          </p:nvSpPr>
          <p:spPr bwMode="auto">
            <a:xfrm>
              <a:off x="3928070" y="4148307"/>
              <a:ext cx="144000" cy="144000"/>
            </a:xfrm>
            <a:prstGeom prst="roundRect">
              <a:avLst/>
            </a:prstGeom>
            <a:solidFill>
              <a:srgbClr val="999999"/>
            </a:solidFill>
            <a:ln w="158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GB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115" name="Rounded Rectangle 114">
              <a:extLst>
                <a:ext uri="{FF2B5EF4-FFF2-40B4-BE49-F238E27FC236}">
                  <a16:creationId xmlns:a16="http://schemas.microsoft.com/office/drawing/2014/main" id="{896F2423-E5B9-4446-AA50-2A15E322B129}"/>
                </a:ext>
              </a:extLst>
            </p:cNvPr>
            <p:cNvSpPr/>
            <p:nvPr/>
          </p:nvSpPr>
          <p:spPr bwMode="auto">
            <a:xfrm>
              <a:off x="4313148" y="4587825"/>
              <a:ext cx="144000" cy="144000"/>
            </a:xfrm>
            <a:prstGeom prst="roundRect">
              <a:avLst/>
            </a:prstGeom>
            <a:solidFill>
              <a:srgbClr val="999999"/>
            </a:solidFill>
            <a:ln w="158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GB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116" name="Rounded Rectangle 115">
              <a:extLst>
                <a:ext uri="{FF2B5EF4-FFF2-40B4-BE49-F238E27FC236}">
                  <a16:creationId xmlns:a16="http://schemas.microsoft.com/office/drawing/2014/main" id="{D3CB8319-1DF3-3A42-B661-A66597EA2C33}"/>
                </a:ext>
              </a:extLst>
            </p:cNvPr>
            <p:cNvSpPr/>
            <p:nvPr/>
          </p:nvSpPr>
          <p:spPr bwMode="auto">
            <a:xfrm>
              <a:off x="4313148" y="4820915"/>
              <a:ext cx="144000" cy="144000"/>
            </a:xfrm>
            <a:prstGeom prst="roundRect">
              <a:avLst/>
            </a:prstGeom>
            <a:solidFill>
              <a:srgbClr val="999999"/>
            </a:solidFill>
            <a:ln w="158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GB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117" name="Rounded Rectangle 116">
              <a:extLst>
                <a:ext uri="{FF2B5EF4-FFF2-40B4-BE49-F238E27FC236}">
                  <a16:creationId xmlns:a16="http://schemas.microsoft.com/office/drawing/2014/main" id="{DE9FC019-7B63-164E-884A-1E7E039FD6C1}"/>
                </a:ext>
              </a:extLst>
            </p:cNvPr>
            <p:cNvSpPr/>
            <p:nvPr/>
          </p:nvSpPr>
          <p:spPr bwMode="auto">
            <a:xfrm>
              <a:off x="4534724" y="5013021"/>
              <a:ext cx="144000" cy="144000"/>
            </a:xfrm>
            <a:prstGeom prst="roundRect">
              <a:avLst/>
            </a:prstGeom>
            <a:solidFill>
              <a:srgbClr val="999999"/>
            </a:solidFill>
            <a:ln w="158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GB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118" name="Rounded Rectangle 117">
              <a:extLst>
                <a:ext uri="{FF2B5EF4-FFF2-40B4-BE49-F238E27FC236}">
                  <a16:creationId xmlns:a16="http://schemas.microsoft.com/office/drawing/2014/main" id="{8C37C9A1-5DDA-E64A-A584-429C2112F144}"/>
                </a:ext>
              </a:extLst>
            </p:cNvPr>
            <p:cNvSpPr/>
            <p:nvPr/>
          </p:nvSpPr>
          <p:spPr bwMode="auto">
            <a:xfrm>
              <a:off x="4792049" y="5026533"/>
              <a:ext cx="144000" cy="144000"/>
            </a:xfrm>
            <a:prstGeom prst="roundRect">
              <a:avLst/>
            </a:prstGeom>
            <a:solidFill>
              <a:srgbClr val="999999"/>
            </a:solidFill>
            <a:ln w="158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GB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119" name="Rounded Rectangle 118">
              <a:extLst>
                <a:ext uri="{FF2B5EF4-FFF2-40B4-BE49-F238E27FC236}">
                  <a16:creationId xmlns:a16="http://schemas.microsoft.com/office/drawing/2014/main" id="{D1B967E1-F819-8447-A0A9-0212E7B152BB}"/>
                </a:ext>
              </a:extLst>
            </p:cNvPr>
            <p:cNvSpPr/>
            <p:nvPr/>
          </p:nvSpPr>
          <p:spPr bwMode="auto">
            <a:xfrm>
              <a:off x="5030445" y="4832494"/>
              <a:ext cx="144000" cy="144000"/>
            </a:xfrm>
            <a:prstGeom prst="roundRect">
              <a:avLst/>
            </a:prstGeom>
            <a:solidFill>
              <a:srgbClr val="999999"/>
            </a:solidFill>
            <a:ln w="158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GB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120" name="Rounded Rectangle 119">
              <a:extLst>
                <a:ext uri="{FF2B5EF4-FFF2-40B4-BE49-F238E27FC236}">
                  <a16:creationId xmlns:a16="http://schemas.microsoft.com/office/drawing/2014/main" id="{C73741C0-BFE7-C443-BC03-663535519C62}"/>
                </a:ext>
              </a:extLst>
            </p:cNvPr>
            <p:cNvSpPr/>
            <p:nvPr/>
          </p:nvSpPr>
          <p:spPr bwMode="auto">
            <a:xfrm>
              <a:off x="5025941" y="4582972"/>
              <a:ext cx="144000" cy="144000"/>
            </a:xfrm>
            <a:prstGeom prst="roundRect">
              <a:avLst/>
            </a:prstGeom>
            <a:solidFill>
              <a:srgbClr val="999999"/>
            </a:solidFill>
            <a:ln w="158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GB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121" name="Rounded Rectangle 120">
              <a:extLst>
                <a:ext uri="{FF2B5EF4-FFF2-40B4-BE49-F238E27FC236}">
                  <a16:creationId xmlns:a16="http://schemas.microsoft.com/office/drawing/2014/main" id="{84606146-B7FC-8644-A899-EE5274979456}"/>
                </a:ext>
              </a:extLst>
            </p:cNvPr>
            <p:cNvSpPr/>
            <p:nvPr/>
          </p:nvSpPr>
          <p:spPr bwMode="auto">
            <a:xfrm>
              <a:off x="5401146" y="4092533"/>
              <a:ext cx="144000" cy="144000"/>
            </a:xfrm>
            <a:prstGeom prst="roundRect">
              <a:avLst/>
            </a:prstGeom>
            <a:solidFill>
              <a:srgbClr val="999999"/>
            </a:solidFill>
            <a:ln w="158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GB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122" name="Rounded Rectangle 121">
              <a:extLst>
                <a:ext uri="{FF2B5EF4-FFF2-40B4-BE49-F238E27FC236}">
                  <a16:creationId xmlns:a16="http://schemas.microsoft.com/office/drawing/2014/main" id="{B6F7457A-5363-414B-A9AE-4A1550F8CDEC}"/>
                </a:ext>
              </a:extLst>
            </p:cNvPr>
            <p:cNvSpPr/>
            <p:nvPr/>
          </p:nvSpPr>
          <p:spPr bwMode="auto">
            <a:xfrm>
              <a:off x="5419894" y="3878826"/>
              <a:ext cx="144000" cy="144000"/>
            </a:xfrm>
            <a:prstGeom prst="roundRect">
              <a:avLst/>
            </a:prstGeom>
            <a:solidFill>
              <a:srgbClr val="999999"/>
            </a:solidFill>
            <a:ln w="158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GB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123" name="Rounded Rectangle 122">
              <a:extLst>
                <a:ext uri="{FF2B5EF4-FFF2-40B4-BE49-F238E27FC236}">
                  <a16:creationId xmlns:a16="http://schemas.microsoft.com/office/drawing/2014/main" id="{ECB86F4E-87A3-8744-9332-34CF855D55D8}"/>
                </a:ext>
              </a:extLst>
            </p:cNvPr>
            <p:cNvSpPr/>
            <p:nvPr/>
          </p:nvSpPr>
          <p:spPr bwMode="auto">
            <a:xfrm>
              <a:off x="5415444" y="3636124"/>
              <a:ext cx="144000" cy="144000"/>
            </a:xfrm>
            <a:prstGeom prst="roundRect">
              <a:avLst/>
            </a:prstGeom>
            <a:solidFill>
              <a:srgbClr val="999999"/>
            </a:solidFill>
            <a:ln w="158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GB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76F57375-BE45-3F4B-86B3-AE8D2C3E6047}"/>
                </a:ext>
              </a:extLst>
            </p:cNvPr>
            <p:cNvSpPr/>
            <p:nvPr/>
          </p:nvSpPr>
          <p:spPr bwMode="auto">
            <a:xfrm>
              <a:off x="3354941" y="3080428"/>
              <a:ext cx="2554817" cy="2204719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GB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D2AF8600-8C74-FB4B-85F7-CB8525EDF739}"/>
                </a:ext>
              </a:extLst>
            </p:cNvPr>
            <p:cNvSpPr/>
            <p:nvPr/>
          </p:nvSpPr>
          <p:spPr bwMode="auto">
            <a:xfrm>
              <a:off x="4298816" y="3281849"/>
              <a:ext cx="144000" cy="144000"/>
            </a:xfrm>
            <a:prstGeom prst="ellipse">
              <a:avLst/>
            </a:prstGeom>
            <a:solidFill>
              <a:srgbClr val="C00000"/>
            </a:solidFill>
            <a:ln w="158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GB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CEBF16D5-9EE1-AA4D-B618-D130F8C625CA}"/>
                </a:ext>
              </a:extLst>
            </p:cNvPr>
            <p:cNvSpPr/>
            <p:nvPr/>
          </p:nvSpPr>
          <p:spPr bwMode="auto">
            <a:xfrm>
              <a:off x="4298815" y="4309470"/>
              <a:ext cx="144000" cy="144000"/>
            </a:xfrm>
            <a:prstGeom prst="ellipse">
              <a:avLst/>
            </a:prstGeom>
            <a:solidFill>
              <a:srgbClr val="00FF00"/>
            </a:solidFill>
            <a:ln w="158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GB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4A1F86EA-2748-6D45-9867-8F18434D3FD0}"/>
                </a:ext>
              </a:extLst>
            </p:cNvPr>
            <p:cNvSpPr/>
            <p:nvPr/>
          </p:nvSpPr>
          <p:spPr bwMode="auto">
            <a:xfrm>
              <a:off x="5334742" y="4332652"/>
              <a:ext cx="144000" cy="144000"/>
            </a:xfrm>
            <a:prstGeom prst="ellipse">
              <a:avLst/>
            </a:prstGeom>
            <a:solidFill>
              <a:srgbClr val="0000FF"/>
            </a:solidFill>
            <a:ln w="158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GB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</p:grp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376BD6F2-F534-1741-9AC9-D6E6CBC1396B}"/>
              </a:ext>
            </a:extLst>
          </p:cNvPr>
          <p:cNvGrpSpPr/>
          <p:nvPr/>
        </p:nvGrpSpPr>
        <p:grpSpPr>
          <a:xfrm>
            <a:off x="6201645" y="3082503"/>
            <a:ext cx="2554817" cy="2204719"/>
            <a:chOff x="6201645" y="3082503"/>
            <a:chExt cx="2554817" cy="2204719"/>
          </a:xfrm>
        </p:grpSpPr>
        <p:grpSp>
          <p:nvGrpSpPr>
            <p:cNvPr id="129" name="Group 128">
              <a:extLst>
                <a:ext uri="{FF2B5EF4-FFF2-40B4-BE49-F238E27FC236}">
                  <a16:creationId xmlns:a16="http://schemas.microsoft.com/office/drawing/2014/main" id="{D0FE21AB-5A4F-BC4A-93B9-27DBDA461151}"/>
                </a:ext>
              </a:extLst>
            </p:cNvPr>
            <p:cNvGrpSpPr/>
            <p:nvPr/>
          </p:nvGrpSpPr>
          <p:grpSpPr>
            <a:xfrm>
              <a:off x="6201645" y="3082503"/>
              <a:ext cx="2554817" cy="2204719"/>
              <a:chOff x="3368070" y="3080429"/>
              <a:chExt cx="2554817" cy="2204719"/>
            </a:xfrm>
          </p:grpSpPr>
          <p:sp>
            <p:nvSpPr>
              <p:cNvPr id="139" name="Rounded Rectangle 138">
                <a:extLst>
                  <a:ext uri="{FF2B5EF4-FFF2-40B4-BE49-F238E27FC236}">
                    <a16:creationId xmlns:a16="http://schemas.microsoft.com/office/drawing/2014/main" id="{FDD67510-297B-C344-968E-82C56628B071}"/>
                  </a:ext>
                </a:extLst>
              </p:cNvPr>
              <p:cNvSpPr/>
              <p:nvPr/>
            </p:nvSpPr>
            <p:spPr bwMode="auto">
              <a:xfrm>
                <a:off x="3941199" y="3686787"/>
                <a:ext cx="144000" cy="144000"/>
              </a:xfrm>
              <a:prstGeom prst="roundRect">
                <a:avLst/>
              </a:prstGeom>
              <a:solidFill>
                <a:srgbClr val="999999"/>
              </a:solidFill>
              <a:ln w="158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U Passata" pitchFamily="34" charset="0"/>
                  <a:buNone/>
                  <a:tabLst/>
                </a:pPr>
                <a:endParaRPr kumimoji="0" lang="en-GB" sz="1600" b="0" i="0" u="none" strike="noStrike" cap="none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latin typeface="AU Passata" pitchFamily="34" charset="0"/>
                </a:endParaRPr>
              </a:p>
            </p:txBody>
          </p:sp>
          <p:sp>
            <p:nvSpPr>
              <p:cNvPr id="140" name="Rounded Rectangle 139">
                <a:extLst>
                  <a:ext uri="{FF2B5EF4-FFF2-40B4-BE49-F238E27FC236}">
                    <a16:creationId xmlns:a16="http://schemas.microsoft.com/office/drawing/2014/main" id="{CC50F35B-D87F-7544-849E-C04B20A0E38E}"/>
                  </a:ext>
                </a:extLst>
              </p:cNvPr>
              <p:cNvSpPr/>
              <p:nvPr/>
            </p:nvSpPr>
            <p:spPr bwMode="auto">
              <a:xfrm>
                <a:off x="3941199" y="3890650"/>
                <a:ext cx="144000" cy="144000"/>
              </a:xfrm>
              <a:prstGeom prst="roundRect">
                <a:avLst/>
              </a:prstGeom>
              <a:solidFill>
                <a:srgbClr val="999999"/>
              </a:solidFill>
              <a:ln w="158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U Passata" pitchFamily="34" charset="0"/>
                  <a:buNone/>
                  <a:tabLst/>
                </a:pPr>
                <a:endParaRPr kumimoji="0" lang="en-GB" sz="1600" b="0" i="0" u="none" strike="noStrike" cap="none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latin typeface="AU Passata" pitchFamily="34" charset="0"/>
                </a:endParaRPr>
              </a:p>
            </p:txBody>
          </p:sp>
          <p:sp>
            <p:nvSpPr>
              <p:cNvPr id="141" name="Rounded Rectangle 140">
                <a:extLst>
                  <a:ext uri="{FF2B5EF4-FFF2-40B4-BE49-F238E27FC236}">
                    <a16:creationId xmlns:a16="http://schemas.microsoft.com/office/drawing/2014/main" id="{9E4C4942-C55E-5548-8723-DE529EC24AF3}"/>
                  </a:ext>
                </a:extLst>
              </p:cNvPr>
              <p:cNvSpPr/>
              <p:nvPr/>
            </p:nvSpPr>
            <p:spPr bwMode="auto">
              <a:xfrm>
                <a:off x="3941199" y="4148308"/>
                <a:ext cx="144000" cy="144000"/>
              </a:xfrm>
              <a:prstGeom prst="roundRect">
                <a:avLst/>
              </a:prstGeom>
              <a:solidFill>
                <a:srgbClr val="999999"/>
              </a:solidFill>
              <a:ln w="158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U Passata" pitchFamily="34" charset="0"/>
                  <a:buNone/>
                  <a:tabLst/>
                </a:pPr>
                <a:endParaRPr kumimoji="0" lang="en-GB" sz="1600" b="0" i="0" u="none" strike="noStrike" cap="none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latin typeface="AU Passata" pitchFamily="34" charset="0"/>
                </a:endParaRPr>
              </a:p>
            </p:txBody>
          </p:sp>
          <p:sp>
            <p:nvSpPr>
              <p:cNvPr id="142" name="Rounded Rectangle 141">
                <a:extLst>
                  <a:ext uri="{FF2B5EF4-FFF2-40B4-BE49-F238E27FC236}">
                    <a16:creationId xmlns:a16="http://schemas.microsoft.com/office/drawing/2014/main" id="{B598316A-DC1A-D24F-8BE3-84304F1BAA67}"/>
                  </a:ext>
                </a:extLst>
              </p:cNvPr>
              <p:cNvSpPr/>
              <p:nvPr/>
            </p:nvSpPr>
            <p:spPr bwMode="auto">
              <a:xfrm>
                <a:off x="4326277" y="4587826"/>
                <a:ext cx="144000" cy="144000"/>
              </a:xfrm>
              <a:prstGeom prst="roundRect">
                <a:avLst/>
              </a:prstGeom>
              <a:solidFill>
                <a:srgbClr val="999999"/>
              </a:solidFill>
              <a:ln w="158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U Passata" pitchFamily="34" charset="0"/>
                  <a:buNone/>
                  <a:tabLst/>
                </a:pPr>
                <a:endParaRPr kumimoji="0" lang="en-GB" sz="1600" b="0" i="0" u="none" strike="noStrike" cap="none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latin typeface="AU Passata" pitchFamily="34" charset="0"/>
                </a:endParaRPr>
              </a:p>
            </p:txBody>
          </p:sp>
          <p:sp>
            <p:nvSpPr>
              <p:cNvPr id="143" name="Rounded Rectangle 142">
                <a:extLst>
                  <a:ext uri="{FF2B5EF4-FFF2-40B4-BE49-F238E27FC236}">
                    <a16:creationId xmlns:a16="http://schemas.microsoft.com/office/drawing/2014/main" id="{C3994470-E773-A046-B918-BF53461CA019}"/>
                  </a:ext>
                </a:extLst>
              </p:cNvPr>
              <p:cNvSpPr/>
              <p:nvPr/>
            </p:nvSpPr>
            <p:spPr bwMode="auto">
              <a:xfrm>
                <a:off x="4326277" y="4820916"/>
                <a:ext cx="144000" cy="144000"/>
              </a:xfrm>
              <a:prstGeom prst="roundRect">
                <a:avLst/>
              </a:prstGeom>
              <a:solidFill>
                <a:srgbClr val="999999"/>
              </a:solidFill>
              <a:ln w="158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U Passata" pitchFamily="34" charset="0"/>
                  <a:buNone/>
                  <a:tabLst/>
                </a:pPr>
                <a:endParaRPr kumimoji="0" lang="en-GB" sz="1600" b="0" i="0" u="none" strike="noStrike" cap="none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latin typeface="AU Passata" pitchFamily="34" charset="0"/>
                </a:endParaRPr>
              </a:p>
            </p:txBody>
          </p:sp>
          <p:sp>
            <p:nvSpPr>
              <p:cNvPr id="144" name="Rounded Rectangle 143">
                <a:extLst>
                  <a:ext uri="{FF2B5EF4-FFF2-40B4-BE49-F238E27FC236}">
                    <a16:creationId xmlns:a16="http://schemas.microsoft.com/office/drawing/2014/main" id="{E6B31E2E-5D3F-1946-8786-473036CD09A1}"/>
                  </a:ext>
                </a:extLst>
              </p:cNvPr>
              <p:cNvSpPr/>
              <p:nvPr/>
            </p:nvSpPr>
            <p:spPr bwMode="auto">
              <a:xfrm>
                <a:off x="4547853" y="5013022"/>
                <a:ext cx="144000" cy="144000"/>
              </a:xfrm>
              <a:prstGeom prst="roundRect">
                <a:avLst/>
              </a:prstGeom>
              <a:solidFill>
                <a:srgbClr val="999999"/>
              </a:solidFill>
              <a:ln w="158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U Passata" pitchFamily="34" charset="0"/>
                  <a:buNone/>
                  <a:tabLst/>
                </a:pPr>
                <a:endParaRPr kumimoji="0" lang="en-GB" sz="1600" b="0" i="0" u="none" strike="noStrike" cap="none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latin typeface="AU Passata" pitchFamily="34" charset="0"/>
                </a:endParaRPr>
              </a:p>
            </p:txBody>
          </p:sp>
          <p:sp>
            <p:nvSpPr>
              <p:cNvPr id="145" name="Rounded Rectangle 144">
                <a:extLst>
                  <a:ext uri="{FF2B5EF4-FFF2-40B4-BE49-F238E27FC236}">
                    <a16:creationId xmlns:a16="http://schemas.microsoft.com/office/drawing/2014/main" id="{CE40E140-E48C-944D-8370-15371299C812}"/>
                  </a:ext>
                </a:extLst>
              </p:cNvPr>
              <p:cNvSpPr/>
              <p:nvPr/>
            </p:nvSpPr>
            <p:spPr bwMode="auto">
              <a:xfrm>
                <a:off x="4805178" y="5026534"/>
                <a:ext cx="144000" cy="144000"/>
              </a:xfrm>
              <a:prstGeom prst="roundRect">
                <a:avLst/>
              </a:prstGeom>
              <a:solidFill>
                <a:srgbClr val="999999"/>
              </a:solidFill>
              <a:ln w="158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U Passata" pitchFamily="34" charset="0"/>
                  <a:buNone/>
                  <a:tabLst/>
                </a:pPr>
                <a:endParaRPr kumimoji="0" lang="en-GB" sz="1600" b="0" i="0" u="none" strike="noStrike" cap="none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latin typeface="AU Passata" pitchFamily="34" charset="0"/>
                </a:endParaRPr>
              </a:p>
            </p:txBody>
          </p:sp>
          <p:sp>
            <p:nvSpPr>
              <p:cNvPr id="146" name="Rounded Rectangle 145">
                <a:extLst>
                  <a:ext uri="{FF2B5EF4-FFF2-40B4-BE49-F238E27FC236}">
                    <a16:creationId xmlns:a16="http://schemas.microsoft.com/office/drawing/2014/main" id="{A60C4442-BF80-CE44-9EDF-C1AE2894148A}"/>
                  </a:ext>
                </a:extLst>
              </p:cNvPr>
              <p:cNvSpPr/>
              <p:nvPr/>
            </p:nvSpPr>
            <p:spPr bwMode="auto">
              <a:xfrm>
                <a:off x="5043574" y="4832495"/>
                <a:ext cx="144000" cy="144000"/>
              </a:xfrm>
              <a:prstGeom prst="roundRect">
                <a:avLst/>
              </a:prstGeom>
              <a:solidFill>
                <a:srgbClr val="999999"/>
              </a:solidFill>
              <a:ln w="158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U Passata" pitchFamily="34" charset="0"/>
                  <a:buNone/>
                  <a:tabLst/>
                </a:pPr>
                <a:endParaRPr kumimoji="0" lang="en-GB" sz="1600" b="0" i="0" u="none" strike="noStrike" cap="none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latin typeface="AU Passata" pitchFamily="34" charset="0"/>
                </a:endParaRPr>
              </a:p>
            </p:txBody>
          </p:sp>
          <p:sp>
            <p:nvSpPr>
              <p:cNvPr id="147" name="Rounded Rectangle 146">
                <a:extLst>
                  <a:ext uri="{FF2B5EF4-FFF2-40B4-BE49-F238E27FC236}">
                    <a16:creationId xmlns:a16="http://schemas.microsoft.com/office/drawing/2014/main" id="{20B64009-41F3-624B-8A55-7D264087CD1B}"/>
                  </a:ext>
                </a:extLst>
              </p:cNvPr>
              <p:cNvSpPr/>
              <p:nvPr/>
            </p:nvSpPr>
            <p:spPr bwMode="auto">
              <a:xfrm>
                <a:off x="5039070" y="4582973"/>
                <a:ext cx="144000" cy="144000"/>
              </a:xfrm>
              <a:prstGeom prst="roundRect">
                <a:avLst/>
              </a:prstGeom>
              <a:solidFill>
                <a:srgbClr val="999999"/>
              </a:solidFill>
              <a:ln w="158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U Passata" pitchFamily="34" charset="0"/>
                  <a:buNone/>
                  <a:tabLst/>
                </a:pPr>
                <a:endParaRPr kumimoji="0" lang="en-GB" sz="1600" b="0" i="0" u="none" strike="noStrike" cap="none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latin typeface="AU Passata" pitchFamily="34" charset="0"/>
                </a:endParaRPr>
              </a:p>
            </p:txBody>
          </p:sp>
          <p:sp>
            <p:nvSpPr>
              <p:cNvPr id="148" name="Rounded Rectangle 147">
                <a:extLst>
                  <a:ext uri="{FF2B5EF4-FFF2-40B4-BE49-F238E27FC236}">
                    <a16:creationId xmlns:a16="http://schemas.microsoft.com/office/drawing/2014/main" id="{C0A1FD26-A7EE-B440-879A-0379B1B95301}"/>
                  </a:ext>
                </a:extLst>
              </p:cNvPr>
              <p:cNvSpPr/>
              <p:nvPr/>
            </p:nvSpPr>
            <p:spPr bwMode="auto">
              <a:xfrm>
                <a:off x="5414275" y="4092534"/>
                <a:ext cx="144000" cy="144000"/>
              </a:xfrm>
              <a:prstGeom prst="roundRect">
                <a:avLst/>
              </a:prstGeom>
              <a:solidFill>
                <a:srgbClr val="999999"/>
              </a:solidFill>
              <a:ln w="158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U Passata" pitchFamily="34" charset="0"/>
                  <a:buNone/>
                  <a:tabLst/>
                </a:pPr>
                <a:endParaRPr kumimoji="0" lang="en-GB" sz="1600" b="0" i="0" u="none" strike="noStrike" cap="none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latin typeface="AU Passata" pitchFamily="34" charset="0"/>
                </a:endParaRPr>
              </a:p>
            </p:txBody>
          </p:sp>
          <p:sp>
            <p:nvSpPr>
              <p:cNvPr id="149" name="Rounded Rectangle 148">
                <a:extLst>
                  <a:ext uri="{FF2B5EF4-FFF2-40B4-BE49-F238E27FC236}">
                    <a16:creationId xmlns:a16="http://schemas.microsoft.com/office/drawing/2014/main" id="{F6919038-6EB5-B34A-ADBA-83C0BC77A4CA}"/>
                  </a:ext>
                </a:extLst>
              </p:cNvPr>
              <p:cNvSpPr/>
              <p:nvPr/>
            </p:nvSpPr>
            <p:spPr bwMode="auto">
              <a:xfrm>
                <a:off x="5433023" y="3878827"/>
                <a:ext cx="144000" cy="144000"/>
              </a:xfrm>
              <a:prstGeom prst="roundRect">
                <a:avLst/>
              </a:prstGeom>
              <a:solidFill>
                <a:srgbClr val="999999"/>
              </a:solidFill>
              <a:ln w="158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U Passata" pitchFamily="34" charset="0"/>
                  <a:buNone/>
                  <a:tabLst/>
                </a:pPr>
                <a:endParaRPr kumimoji="0" lang="en-GB" sz="1600" b="0" i="0" u="none" strike="noStrike" cap="none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latin typeface="AU Passata" pitchFamily="34" charset="0"/>
                </a:endParaRPr>
              </a:p>
            </p:txBody>
          </p:sp>
          <p:sp>
            <p:nvSpPr>
              <p:cNvPr id="150" name="Rounded Rectangle 149">
                <a:extLst>
                  <a:ext uri="{FF2B5EF4-FFF2-40B4-BE49-F238E27FC236}">
                    <a16:creationId xmlns:a16="http://schemas.microsoft.com/office/drawing/2014/main" id="{4B8E9D79-E27F-E442-8639-AAE14251C300}"/>
                  </a:ext>
                </a:extLst>
              </p:cNvPr>
              <p:cNvSpPr/>
              <p:nvPr/>
            </p:nvSpPr>
            <p:spPr bwMode="auto">
              <a:xfrm>
                <a:off x="5428573" y="3636125"/>
                <a:ext cx="144000" cy="144000"/>
              </a:xfrm>
              <a:prstGeom prst="roundRect">
                <a:avLst/>
              </a:prstGeom>
              <a:solidFill>
                <a:srgbClr val="999999"/>
              </a:solidFill>
              <a:ln w="158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U Passata" pitchFamily="34" charset="0"/>
                  <a:buNone/>
                  <a:tabLst/>
                </a:pPr>
                <a:endParaRPr kumimoji="0" lang="en-GB" sz="1600" b="0" i="0" u="none" strike="noStrike" cap="none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latin typeface="AU Passata" pitchFamily="34" charset="0"/>
                </a:endParaRPr>
              </a:p>
            </p:txBody>
          </p:sp>
          <p:sp>
            <p:nvSpPr>
              <p:cNvPr id="151" name="Rectangle 150">
                <a:extLst>
                  <a:ext uri="{FF2B5EF4-FFF2-40B4-BE49-F238E27FC236}">
                    <a16:creationId xmlns:a16="http://schemas.microsoft.com/office/drawing/2014/main" id="{3445065B-F5FB-3244-A69F-9A66A241F5BD}"/>
                  </a:ext>
                </a:extLst>
              </p:cNvPr>
              <p:cNvSpPr/>
              <p:nvPr/>
            </p:nvSpPr>
            <p:spPr bwMode="auto">
              <a:xfrm>
                <a:off x="3368070" y="3080429"/>
                <a:ext cx="2554817" cy="2204719"/>
              </a:xfrm>
              <a:prstGeom prst="rect">
                <a:avLst/>
              </a:prstGeom>
              <a:noFill/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U Passata" pitchFamily="34" charset="0"/>
                  <a:buNone/>
                  <a:tabLst/>
                </a:pPr>
                <a:endParaRPr kumimoji="0" lang="en-GB" sz="1600" b="0" i="0" u="none" strike="noStrike" cap="none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latin typeface="AU Passata" pitchFamily="34" charset="0"/>
                </a:endParaRPr>
              </a:p>
            </p:txBody>
          </p:sp>
        </p:grp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7CC6706D-063F-7941-B5FB-24BB746127AA}"/>
                </a:ext>
              </a:extLst>
            </p:cNvPr>
            <p:cNvSpPr/>
            <p:nvPr/>
          </p:nvSpPr>
          <p:spPr bwMode="auto">
            <a:xfrm>
              <a:off x="7140748" y="3287528"/>
              <a:ext cx="144000" cy="144000"/>
            </a:xfrm>
            <a:prstGeom prst="ellipse">
              <a:avLst/>
            </a:prstGeom>
            <a:solidFill>
              <a:srgbClr val="C00000">
                <a:alpha val="50000"/>
              </a:srgbClr>
            </a:solidFill>
            <a:ln w="15875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GB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B4E32061-A41B-C74D-8778-F7F42ED4A763}"/>
                </a:ext>
              </a:extLst>
            </p:cNvPr>
            <p:cNvSpPr/>
            <p:nvPr/>
          </p:nvSpPr>
          <p:spPr bwMode="auto">
            <a:xfrm>
              <a:off x="7140747" y="4315149"/>
              <a:ext cx="144000" cy="144000"/>
            </a:xfrm>
            <a:prstGeom prst="ellipse">
              <a:avLst/>
            </a:prstGeom>
            <a:solidFill>
              <a:srgbClr val="00FF00">
                <a:alpha val="50000"/>
              </a:srgbClr>
            </a:solidFill>
            <a:ln w="15875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GB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94CD4790-8E30-414C-BBF5-8EB906829968}"/>
                </a:ext>
              </a:extLst>
            </p:cNvPr>
            <p:cNvSpPr/>
            <p:nvPr/>
          </p:nvSpPr>
          <p:spPr bwMode="auto">
            <a:xfrm>
              <a:off x="8176674" y="4338331"/>
              <a:ext cx="144000" cy="144000"/>
            </a:xfrm>
            <a:prstGeom prst="ellipse">
              <a:avLst/>
            </a:prstGeom>
            <a:solidFill>
              <a:srgbClr val="0000FF">
                <a:alpha val="50000"/>
              </a:srgbClr>
            </a:solidFill>
            <a:ln w="15875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GB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3C498534-B3B0-B145-8559-338AAEE736E9}"/>
                </a:ext>
              </a:extLst>
            </p:cNvPr>
            <p:cNvSpPr/>
            <p:nvPr/>
          </p:nvSpPr>
          <p:spPr bwMode="auto">
            <a:xfrm>
              <a:off x="6964421" y="3688909"/>
              <a:ext cx="144000" cy="144000"/>
            </a:xfrm>
            <a:prstGeom prst="ellipse">
              <a:avLst/>
            </a:prstGeom>
            <a:solidFill>
              <a:srgbClr val="C00000"/>
            </a:solidFill>
            <a:ln w="158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GB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1B5460F2-4757-5441-9C15-D95EE4033184}"/>
                </a:ext>
              </a:extLst>
            </p:cNvPr>
            <p:cNvSpPr/>
            <p:nvPr/>
          </p:nvSpPr>
          <p:spPr bwMode="auto">
            <a:xfrm>
              <a:off x="7350603" y="4472388"/>
              <a:ext cx="144000" cy="144000"/>
            </a:xfrm>
            <a:prstGeom prst="ellipse">
              <a:avLst/>
            </a:prstGeom>
            <a:solidFill>
              <a:srgbClr val="00FF00"/>
            </a:solidFill>
            <a:ln w="158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GB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CB1E8502-F2C4-0647-941E-2C98EE1564B9}"/>
                </a:ext>
              </a:extLst>
            </p:cNvPr>
            <p:cNvSpPr/>
            <p:nvPr/>
          </p:nvSpPr>
          <p:spPr bwMode="auto">
            <a:xfrm>
              <a:off x="8082152" y="4020533"/>
              <a:ext cx="144000" cy="144000"/>
            </a:xfrm>
            <a:prstGeom prst="ellipse">
              <a:avLst/>
            </a:prstGeom>
            <a:solidFill>
              <a:srgbClr val="0000FF"/>
            </a:solidFill>
            <a:ln w="158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GB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136" name="Straight Arrow Connector 135">
              <a:extLst>
                <a:ext uri="{FF2B5EF4-FFF2-40B4-BE49-F238E27FC236}">
                  <a16:creationId xmlns:a16="http://schemas.microsoft.com/office/drawing/2014/main" id="{91A65FAE-AB45-B149-89D9-3E0D126CD0A3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8148433" y="4073275"/>
              <a:ext cx="86292" cy="297149"/>
            </a:xfrm>
            <a:prstGeom prst="straightConnector1">
              <a:avLst/>
            </a:prstGeom>
            <a:solidFill>
              <a:schemeClr val="accent2"/>
            </a:solidFill>
            <a:ln w="12700" cap="flat" cmpd="sng" algn="ctr">
              <a:solidFill>
                <a:schemeClr val="tx1"/>
              </a:solidFill>
              <a:prstDash val="dashDot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37" name="Straight Arrow Connector 136">
              <a:extLst>
                <a:ext uri="{FF2B5EF4-FFF2-40B4-BE49-F238E27FC236}">
                  <a16:creationId xmlns:a16="http://schemas.microsoft.com/office/drawing/2014/main" id="{C59F32AC-186A-9A4C-A204-E559F2AD0196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7032253" y="3327233"/>
              <a:ext cx="176411" cy="482699"/>
            </a:xfrm>
            <a:prstGeom prst="straightConnector1">
              <a:avLst/>
            </a:prstGeom>
            <a:solidFill>
              <a:schemeClr val="accent2"/>
            </a:solidFill>
            <a:ln w="12700" cap="flat" cmpd="sng" algn="ctr">
              <a:solidFill>
                <a:schemeClr val="tx1"/>
              </a:solidFill>
              <a:prstDash val="dashDot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38" name="Straight Arrow Connector 137">
              <a:extLst>
                <a:ext uri="{FF2B5EF4-FFF2-40B4-BE49-F238E27FC236}">
                  <a16:creationId xmlns:a16="http://schemas.microsoft.com/office/drawing/2014/main" id="{35F7257B-6E2C-ED46-BA9A-AA389D80A2F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227589" y="4378286"/>
              <a:ext cx="207674" cy="186401"/>
            </a:xfrm>
            <a:prstGeom prst="straightConnector1">
              <a:avLst/>
            </a:prstGeom>
            <a:solidFill>
              <a:schemeClr val="accent2"/>
            </a:solidFill>
            <a:ln w="12700" cap="flat" cmpd="sng" algn="ctr">
              <a:solidFill>
                <a:schemeClr val="tx1"/>
              </a:solidFill>
              <a:prstDash val="dashDot"/>
              <a:round/>
              <a:headEnd type="none" w="med" len="med"/>
              <a:tailEnd type="triangle"/>
            </a:ln>
            <a:effectLst/>
          </p:spPr>
        </p:cxnSp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919CB22C-E0BF-9B4B-A0BC-638A02C6011D}"/>
              </a:ext>
            </a:extLst>
          </p:cNvPr>
          <p:cNvGrpSpPr/>
          <p:nvPr/>
        </p:nvGrpSpPr>
        <p:grpSpPr>
          <a:xfrm>
            <a:off x="9040094" y="3091155"/>
            <a:ext cx="2562387" cy="2221424"/>
            <a:chOff x="9045844" y="3063498"/>
            <a:chExt cx="2562387" cy="2221424"/>
          </a:xfrm>
        </p:grpSpPr>
        <p:sp>
          <p:nvSpPr>
            <p:cNvPr id="153" name="Freeform 152">
              <a:extLst>
                <a:ext uri="{FF2B5EF4-FFF2-40B4-BE49-F238E27FC236}">
                  <a16:creationId xmlns:a16="http://schemas.microsoft.com/office/drawing/2014/main" id="{B5DB1DBC-052C-724F-9764-001DBCABE9F8}"/>
                </a:ext>
              </a:extLst>
            </p:cNvPr>
            <p:cNvSpPr/>
            <p:nvPr/>
          </p:nvSpPr>
          <p:spPr bwMode="auto">
            <a:xfrm>
              <a:off x="9045844" y="3068664"/>
              <a:ext cx="2045776" cy="1627322"/>
            </a:xfrm>
            <a:custGeom>
              <a:avLst/>
              <a:gdLst>
                <a:gd name="connsiteX0" fmla="*/ 0 w 2045776"/>
                <a:gd name="connsiteY0" fmla="*/ 0 h 1627322"/>
                <a:gd name="connsiteX1" fmla="*/ 5166 w 2045776"/>
                <a:gd name="connsiteY1" fmla="*/ 1627322 h 1627322"/>
                <a:gd name="connsiteX2" fmla="*/ 1338020 w 2045776"/>
                <a:gd name="connsiteY2" fmla="*/ 1048719 h 1627322"/>
                <a:gd name="connsiteX3" fmla="*/ 2045776 w 2045776"/>
                <a:gd name="connsiteY3" fmla="*/ 5167 h 1627322"/>
                <a:gd name="connsiteX4" fmla="*/ 0 w 2045776"/>
                <a:gd name="connsiteY4" fmla="*/ 0 h 1627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45776" h="1627322">
                  <a:moveTo>
                    <a:pt x="0" y="0"/>
                  </a:moveTo>
                  <a:lnTo>
                    <a:pt x="5166" y="1627322"/>
                  </a:lnTo>
                  <a:lnTo>
                    <a:pt x="1338020" y="1048719"/>
                  </a:lnTo>
                  <a:lnTo>
                    <a:pt x="2045776" y="5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/>
            </a:solidFill>
            <a:ln w="1778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GB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154" name="Freeform 153">
              <a:extLst>
                <a:ext uri="{FF2B5EF4-FFF2-40B4-BE49-F238E27FC236}">
                  <a16:creationId xmlns:a16="http://schemas.microsoft.com/office/drawing/2014/main" id="{C533074C-4B75-8947-97CF-AFEB8727E20A}"/>
                </a:ext>
              </a:extLst>
            </p:cNvPr>
            <p:cNvSpPr/>
            <p:nvPr/>
          </p:nvSpPr>
          <p:spPr bwMode="auto">
            <a:xfrm>
              <a:off x="10383864" y="3063498"/>
              <a:ext cx="1224367" cy="2221424"/>
            </a:xfrm>
            <a:custGeom>
              <a:avLst/>
              <a:gdLst>
                <a:gd name="connsiteX0" fmla="*/ 712922 w 1224367"/>
                <a:gd name="connsiteY0" fmla="*/ 0 h 2221424"/>
                <a:gd name="connsiteX1" fmla="*/ 1224367 w 1224367"/>
                <a:gd name="connsiteY1" fmla="*/ 5166 h 2221424"/>
                <a:gd name="connsiteX2" fmla="*/ 1219200 w 1224367"/>
                <a:gd name="connsiteY2" fmla="*/ 2211092 h 2221424"/>
                <a:gd name="connsiteX3" fmla="*/ 490780 w 1224367"/>
                <a:gd name="connsiteY3" fmla="*/ 2221424 h 2221424"/>
                <a:gd name="connsiteX4" fmla="*/ 0 w 1224367"/>
                <a:gd name="connsiteY4" fmla="*/ 1069383 h 2221424"/>
                <a:gd name="connsiteX5" fmla="*/ 712922 w 1224367"/>
                <a:gd name="connsiteY5" fmla="*/ 0 h 2221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24367" h="2221424">
                  <a:moveTo>
                    <a:pt x="712922" y="0"/>
                  </a:moveTo>
                  <a:lnTo>
                    <a:pt x="1224367" y="5166"/>
                  </a:lnTo>
                  <a:cubicBezTo>
                    <a:pt x="1222645" y="740475"/>
                    <a:pt x="1220922" y="1475783"/>
                    <a:pt x="1219200" y="2211092"/>
                  </a:cubicBezTo>
                  <a:lnTo>
                    <a:pt x="490780" y="2221424"/>
                  </a:lnTo>
                  <a:lnTo>
                    <a:pt x="0" y="1069383"/>
                  </a:lnTo>
                  <a:lnTo>
                    <a:pt x="712922" y="0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778" cap="flat" cmpd="sng" algn="ctr">
              <a:solidFill>
                <a:schemeClr val="accent3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GB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155" name="Freeform 154">
              <a:extLst>
                <a:ext uri="{FF2B5EF4-FFF2-40B4-BE49-F238E27FC236}">
                  <a16:creationId xmlns:a16="http://schemas.microsoft.com/office/drawing/2014/main" id="{4A69F43D-5844-AE48-A721-B694D4CED692}"/>
                </a:ext>
              </a:extLst>
            </p:cNvPr>
            <p:cNvSpPr/>
            <p:nvPr/>
          </p:nvSpPr>
          <p:spPr bwMode="auto">
            <a:xfrm>
              <a:off x="9051010" y="4122549"/>
              <a:ext cx="1823634" cy="1152041"/>
            </a:xfrm>
            <a:custGeom>
              <a:avLst/>
              <a:gdLst>
                <a:gd name="connsiteX0" fmla="*/ 5166 w 1823634"/>
                <a:gd name="connsiteY0" fmla="*/ 1136543 h 1152041"/>
                <a:gd name="connsiteX1" fmla="*/ 0 w 1823634"/>
                <a:gd name="connsiteY1" fmla="*/ 573437 h 1152041"/>
                <a:gd name="connsiteX2" fmla="*/ 1332854 w 1823634"/>
                <a:gd name="connsiteY2" fmla="*/ 0 h 1152041"/>
                <a:gd name="connsiteX3" fmla="*/ 1823634 w 1823634"/>
                <a:gd name="connsiteY3" fmla="*/ 1152041 h 1152041"/>
                <a:gd name="connsiteX4" fmla="*/ 5166 w 1823634"/>
                <a:gd name="connsiteY4" fmla="*/ 1136543 h 1152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23634" h="1152041">
                  <a:moveTo>
                    <a:pt x="5166" y="1136543"/>
                  </a:moveTo>
                  <a:lnTo>
                    <a:pt x="0" y="573437"/>
                  </a:lnTo>
                  <a:lnTo>
                    <a:pt x="1332854" y="0"/>
                  </a:lnTo>
                  <a:lnTo>
                    <a:pt x="1823634" y="1152041"/>
                  </a:lnTo>
                  <a:lnTo>
                    <a:pt x="5166" y="1136543"/>
                  </a:lnTo>
                  <a:close/>
                </a:path>
              </a:pathLst>
            </a:custGeom>
            <a:solidFill>
              <a:srgbClr val="92D050"/>
            </a:solidFill>
            <a:ln w="1778" cap="flat" cmpd="sng" algn="ctr">
              <a:solidFill>
                <a:srgbClr val="92D05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GB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</p:grp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205C8B63-6457-634C-824D-C2314B37FE1E}"/>
              </a:ext>
            </a:extLst>
          </p:cNvPr>
          <p:cNvGrpSpPr/>
          <p:nvPr/>
        </p:nvGrpSpPr>
        <p:grpSpPr>
          <a:xfrm>
            <a:off x="9037473" y="3099507"/>
            <a:ext cx="2554817" cy="2204719"/>
            <a:chOff x="6201645" y="3082503"/>
            <a:chExt cx="2554817" cy="2204719"/>
          </a:xfrm>
        </p:grpSpPr>
        <p:grpSp>
          <p:nvGrpSpPr>
            <p:cNvPr id="157" name="Group 156">
              <a:extLst>
                <a:ext uri="{FF2B5EF4-FFF2-40B4-BE49-F238E27FC236}">
                  <a16:creationId xmlns:a16="http://schemas.microsoft.com/office/drawing/2014/main" id="{AF29CAC5-7F3D-EF4A-B28D-CCB685BC162A}"/>
                </a:ext>
              </a:extLst>
            </p:cNvPr>
            <p:cNvGrpSpPr/>
            <p:nvPr/>
          </p:nvGrpSpPr>
          <p:grpSpPr>
            <a:xfrm>
              <a:off x="6201645" y="3082503"/>
              <a:ext cx="2554817" cy="2204719"/>
              <a:chOff x="3368070" y="3080429"/>
              <a:chExt cx="2554817" cy="2204719"/>
            </a:xfrm>
          </p:grpSpPr>
          <p:sp>
            <p:nvSpPr>
              <p:cNvPr id="161" name="Rounded Rectangle 160">
                <a:extLst>
                  <a:ext uri="{FF2B5EF4-FFF2-40B4-BE49-F238E27FC236}">
                    <a16:creationId xmlns:a16="http://schemas.microsoft.com/office/drawing/2014/main" id="{F6F05D8E-73A3-3A4A-A565-9F82C32CF36E}"/>
                  </a:ext>
                </a:extLst>
              </p:cNvPr>
              <p:cNvSpPr/>
              <p:nvPr/>
            </p:nvSpPr>
            <p:spPr bwMode="auto">
              <a:xfrm>
                <a:off x="3941199" y="3686787"/>
                <a:ext cx="144000" cy="144000"/>
              </a:xfrm>
              <a:prstGeom prst="roundRect">
                <a:avLst/>
              </a:prstGeom>
              <a:solidFill>
                <a:srgbClr val="999999"/>
              </a:solidFill>
              <a:ln w="158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U Passata" pitchFamily="34" charset="0"/>
                  <a:buNone/>
                  <a:tabLst/>
                </a:pPr>
                <a:endParaRPr kumimoji="0" lang="en-GB" sz="1600" b="0" i="0" u="none" strike="noStrike" cap="none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latin typeface="AU Passata" pitchFamily="34" charset="0"/>
                </a:endParaRPr>
              </a:p>
            </p:txBody>
          </p:sp>
          <p:sp>
            <p:nvSpPr>
              <p:cNvPr id="162" name="Rounded Rectangle 161">
                <a:extLst>
                  <a:ext uri="{FF2B5EF4-FFF2-40B4-BE49-F238E27FC236}">
                    <a16:creationId xmlns:a16="http://schemas.microsoft.com/office/drawing/2014/main" id="{25419FEC-9361-AB4A-95BD-485F13909ADE}"/>
                  </a:ext>
                </a:extLst>
              </p:cNvPr>
              <p:cNvSpPr/>
              <p:nvPr/>
            </p:nvSpPr>
            <p:spPr bwMode="auto">
              <a:xfrm>
                <a:off x="3941199" y="3890650"/>
                <a:ext cx="144000" cy="144000"/>
              </a:xfrm>
              <a:prstGeom prst="roundRect">
                <a:avLst/>
              </a:prstGeom>
              <a:solidFill>
                <a:srgbClr val="999999"/>
              </a:solidFill>
              <a:ln w="158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U Passata" pitchFamily="34" charset="0"/>
                  <a:buNone/>
                  <a:tabLst/>
                </a:pPr>
                <a:endParaRPr kumimoji="0" lang="en-GB" sz="1600" b="0" i="0" u="none" strike="noStrike" cap="none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latin typeface="AU Passata" pitchFamily="34" charset="0"/>
                </a:endParaRPr>
              </a:p>
            </p:txBody>
          </p:sp>
          <p:sp>
            <p:nvSpPr>
              <p:cNvPr id="163" name="Rounded Rectangle 162">
                <a:extLst>
                  <a:ext uri="{FF2B5EF4-FFF2-40B4-BE49-F238E27FC236}">
                    <a16:creationId xmlns:a16="http://schemas.microsoft.com/office/drawing/2014/main" id="{80647A86-6157-4947-928C-6656210F3B03}"/>
                  </a:ext>
                </a:extLst>
              </p:cNvPr>
              <p:cNvSpPr/>
              <p:nvPr/>
            </p:nvSpPr>
            <p:spPr bwMode="auto">
              <a:xfrm>
                <a:off x="3941199" y="4148308"/>
                <a:ext cx="144000" cy="144000"/>
              </a:xfrm>
              <a:prstGeom prst="roundRect">
                <a:avLst/>
              </a:prstGeom>
              <a:solidFill>
                <a:srgbClr val="999999"/>
              </a:solidFill>
              <a:ln w="158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U Passata" pitchFamily="34" charset="0"/>
                  <a:buNone/>
                  <a:tabLst/>
                </a:pPr>
                <a:endParaRPr kumimoji="0" lang="en-GB" sz="1600" b="0" i="0" u="none" strike="noStrike" cap="none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latin typeface="AU Passata" pitchFamily="34" charset="0"/>
                </a:endParaRPr>
              </a:p>
            </p:txBody>
          </p:sp>
          <p:sp>
            <p:nvSpPr>
              <p:cNvPr id="164" name="Rounded Rectangle 163">
                <a:extLst>
                  <a:ext uri="{FF2B5EF4-FFF2-40B4-BE49-F238E27FC236}">
                    <a16:creationId xmlns:a16="http://schemas.microsoft.com/office/drawing/2014/main" id="{1E3908F2-CA22-6147-A353-4D90E9BCBD06}"/>
                  </a:ext>
                </a:extLst>
              </p:cNvPr>
              <p:cNvSpPr/>
              <p:nvPr/>
            </p:nvSpPr>
            <p:spPr bwMode="auto">
              <a:xfrm>
                <a:off x="4326277" y="4587826"/>
                <a:ext cx="144000" cy="144000"/>
              </a:xfrm>
              <a:prstGeom prst="roundRect">
                <a:avLst/>
              </a:prstGeom>
              <a:solidFill>
                <a:srgbClr val="999999"/>
              </a:solidFill>
              <a:ln w="158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U Passata" pitchFamily="34" charset="0"/>
                  <a:buNone/>
                  <a:tabLst/>
                </a:pPr>
                <a:endParaRPr kumimoji="0" lang="en-GB" sz="1600" b="0" i="0" u="none" strike="noStrike" cap="none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latin typeface="AU Passata" pitchFamily="34" charset="0"/>
                </a:endParaRPr>
              </a:p>
            </p:txBody>
          </p:sp>
          <p:sp>
            <p:nvSpPr>
              <p:cNvPr id="165" name="Rounded Rectangle 164">
                <a:extLst>
                  <a:ext uri="{FF2B5EF4-FFF2-40B4-BE49-F238E27FC236}">
                    <a16:creationId xmlns:a16="http://schemas.microsoft.com/office/drawing/2014/main" id="{48BCE701-2A1C-8A45-91E7-FAD68DBCEF73}"/>
                  </a:ext>
                </a:extLst>
              </p:cNvPr>
              <p:cNvSpPr/>
              <p:nvPr/>
            </p:nvSpPr>
            <p:spPr bwMode="auto">
              <a:xfrm>
                <a:off x="4326277" y="4820916"/>
                <a:ext cx="144000" cy="144000"/>
              </a:xfrm>
              <a:prstGeom prst="roundRect">
                <a:avLst/>
              </a:prstGeom>
              <a:solidFill>
                <a:srgbClr val="999999"/>
              </a:solidFill>
              <a:ln w="158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U Passata" pitchFamily="34" charset="0"/>
                  <a:buNone/>
                  <a:tabLst/>
                </a:pPr>
                <a:endParaRPr kumimoji="0" lang="en-GB" sz="1600" b="0" i="0" u="none" strike="noStrike" cap="none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latin typeface="AU Passata" pitchFamily="34" charset="0"/>
                </a:endParaRPr>
              </a:p>
            </p:txBody>
          </p:sp>
          <p:sp>
            <p:nvSpPr>
              <p:cNvPr id="166" name="Rounded Rectangle 165">
                <a:extLst>
                  <a:ext uri="{FF2B5EF4-FFF2-40B4-BE49-F238E27FC236}">
                    <a16:creationId xmlns:a16="http://schemas.microsoft.com/office/drawing/2014/main" id="{6EE51254-94F8-5249-9F29-7686B4C2F231}"/>
                  </a:ext>
                </a:extLst>
              </p:cNvPr>
              <p:cNvSpPr/>
              <p:nvPr/>
            </p:nvSpPr>
            <p:spPr bwMode="auto">
              <a:xfrm>
                <a:off x="4547853" y="5013022"/>
                <a:ext cx="144000" cy="144000"/>
              </a:xfrm>
              <a:prstGeom prst="roundRect">
                <a:avLst/>
              </a:prstGeom>
              <a:solidFill>
                <a:srgbClr val="999999"/>
              </a:solidFill>
              <a:ln w="158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U Passata" pitchFamily="34" charset="0"/>
                  <a:buNone/>
                  <a:tabLst/>
                </a:pPr>
                <a:endParaRPr kumimoji="0" lang="en-GB" sz="1600" b="0" i="0" u="none" strike="noStrike" cap="none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latin typeface="AU Passata" pitchFamily="34" charset="0"/>
                </a:endParaRPr>
              </a:p>
            </p:txBody>
          </p:sp>
          <p:sp>
            <p:nvSpPr>
              <p:cNvPr id="167" name="Rounded Rectangle 166">
                <a:extLst>
                  <a:ext uri="{FF2B5EF4-FFF2-40B4-BE49-F238E27FC236}">
                    <a16:creationId xmlns:a16="http://schemas.microsoft.com/office/drawing/2014/main" id="{DE221509-B845-D04C-80DE-B313A3073E44}"/>
                  </a:ext>
                </a:extLst>
              </p:cNvPr>
              <p:cNvSpPr/>
              <p:nvPr/>
            </p:nvSpPr>
            <p:spPr bwMode="auto">
              <a:xfrm>
                <a:off x="4805178" y="5026534"/>
                <a:ext cx="144000" cy="144000"/>
              </a:xfrm>
              <a:prstGeom prst="roundRect">
                <a:avLst/>
              </a:prstGeom>
              <a:solidFill>
                <a:srgbClr val="999999"/>
              </a:solidFill>
              <a:ln w="158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U Passata" pitchFamily="34" charset="0"/>
                  <a:buNone/>
                  <a:tabLst/>
                </a:pPr>
                <a:endParaRPr kumimoji="0" lang="en-GB" sz="1600" b="0" i="0" u="none" strike="noStrike" cap="none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latin typeface="AU Passata" pitchFamily="34" charset="0"/>
                </a:endParaRPr>
              </a:p>
            </p:txBody>
          </p:sp>
          <p:sp>
            <p:nvSpPr>
              <p:cNvPr id="168" name="Rounded Rectangle 167">
                <a:extLst>
                  <a:ext uri="{FF2B5EF4-FFF2-40B4-BE49-F238E27FC236}">
                    <a16:creationId xmlns:a16="http://schemas.microsoft.com/office/drawing/2014/main" id="{0F0F8F5E-0239-E44F-A9D8-F24BEB4F54D8}"/>
                  </a:ext>
                </a:extLst>
              </p:cNvPr>
              <p:cNvSpPr/>
              <p:nvPr/>
            </p:nvSpPr>
            <p:spPr bwMode="auto">
              <a:xfrm>
                <a:off x="5043574" y="4832495"/>
                <a:ext cx="144000" cy="144000"/>
              </a:xfrm>
              <a:prstGeom prst="roundRect">
                <a:avLst/>
              </a:prstGeom>
              <a:solidFill>
                <a:srgbClr val="999999"/>
              </a:solidFill>
              <a:ln w="158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U Passata" pitchFamily="34" charset="0"/>
                  <a:buNone/>
                  <a:tabLst/>
                </a:pPr>
                <a:endParaRPr kumimoji="0" lang="en-GB" sz="1600" b="0" i="0" u="none" strike="noStrike" cap="none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latin typeface="AU Passata" pitchFamily="34" charset="0"/>
                </a:endParaRPr>
              </a:p>
            </p:txBody>
          </p:sp>
          <p:sp>
            <p:nvSpPr>
              <p:cNvPr id="169" name="Rounded Rectangle 168">
                <a:extLst>
                  <a:ext uri="{FF2B5EF4-FFF2-40B4-BE49-F238E27FC236}">
                    <a16:creationId xmlns:a16="http://schemas.microsoft.com/office/drawing/2014/main" id="{5CD88EEB-6115-FD4E-A7CA-76D3FB77B6BE}"/>
                  </a:ext>
                </a:extLst>
              </p:cNvPr>
              <p:cNvSpPr/>
              <p:nvPr/>
            </p:nvSpPr>
            <p:spPr bwMode="auto">
              <a:xfrm>
                <a:off x="5039070" y="4582973"/>
                <a:ext cx="144000" cy="144000"/>
              </a:xfrm>
              <a:prstGeom prst="roundRect">
                <a:avLst/>
              </a:prstGeom>
              <a:solidFill>
                <a:srgbClr val="999999"/>
              </a:solidFill>
              <a:ln w="158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U Passata" pitchFamily="34" charset="0"/>
                  <a:buNone/>
                  <a:tabLst/>
                </a:pPr>
                <a:endParaRPr kumimoji="0" lang="en-GB" sz="1600" b="0" i="0" u="none" strike="noStrike" cap="none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latin typeface="AU Passata" pitchFamily="34" charset="0"/>
                </a:endParaRPr>
              </a:p>
            </p:txBody>
          </p:sp>
          <p:sp>
            <p:nvSpPr>
              <p:cNvPr id="170" name="Rounded Rectangle 169">
                <a:extLst>
                  <a:ext uri="{FF2B5EF4-FFF2-40B4-BE49-F238E27FC236}">
                    <a16:creationId xmlns:a16="http://schemas.microsoft.com/office/drawing/2014/main" id="{C32E534F-03E8-6845-A603-DA0C35AE4093}"/>
                  </a:ext>
                </a:extLst>
              </p:cNvPr>
              <p:cNvSpPr/>
              <p:nvPr/>
            </p:nvSpPr>
            <p:spPr bwMode="auto">
              <a:xfrm>
                <a:off x="5414275" y="4092534"/>
                <a:ext cx="144000" cy="144000"/>
              </a:xfrm>
              <a:prstGeom prst="roundRect">
                <a:avLst/>
              </a:prstGeom>
              <a:solidFill>
                <a:srgbClr val="999999"/>
              </a:solidFill>
              <a:ln w="158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U Passata" pitchFamily="34" charset="0"/>
                  <a:buNone/>
                  <a:tabLst/>
                </a:pPr>
                <a:endParaRPr kumimoji="0" lang="en-GB" sz="1600" b="0" i="0" u="none" strike="noStrike" cap="none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latin typeface="AU Passata" pitchFamily="34" charset="0"/>
                </a:endParaRPr>
              </a:p>
            </p:txBody>
          </p:sp>
          <p:sp>
            <p:nvSpPr>
              <p:cNvPr id="171" name="Rounded Rectangle 170">
                <a:extLst>
                  <a:ext uri="{FF2B5EF4-FFF2-40B4-BE49-F238E27FC236}">
                    <a16:creationId xmlns:a16="http://schemas.microsoft.com/office/drawing/2014/main" id="{2CCA7878-0F8C-2140-B21B-32B5D0E34A2C}"/>
                  </a:ext>
                </a:extLst>
              </p:cNvPr>
              <p:cNvSpPr/>
              <p:nvPr/>
            </p:nvSpPr>
            <p:spPr bwMode="auto">
              <a:xfrm>
                <a:off x="5433023" y="3878827"/>
                <a:ext cx="144000" cy="144000"/>
              </a:xfrm>
              <a:prstGeom prst="roundRect">
                <a:avLst/>
              </a:prstGeom>
              <a:solidFill>
                <a:srgbClr val="999999"/>
              </a:solidFill>
              <a:ln w="158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U Passata" pitchFamily="34" charset="0"/>
                  <a:buNone/>
                  <a:tabLst/>
                </a:pPr>
                <a:endParaRPr kumimoji="0" lang="en-GB" sz="1600" b="0" i="0" u="none" strike="noStrike" cap="none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latin typeface="AU Passata" pitchFamily="34" charset="0"/>
                </a:endParaRPr>
              </a:p>
            </p:txBody>
          </p:sp>
          <p:sp>
            <p:nvSpPr>
              <p:cNvPr id="172" name="Rounded Rectangle 171">
                <a:extLst>
                  <a:ext uri="{FF2B5EF4-FFF2-40B4-BE49-F238E27FC236}">
                    <a16:creationId xmlns:a16="http://schemas.microsoft.com/office/drawing/2014/main" id="{A830AAA0-59F4-3041-B9DD-8251B48D12FE}"/>
                  </a:ext>
                </a:extLst>
              </p:cNvPr>
              <p:cNvSpPr/>
              <p:nvPr/>
            </p:nvSpPr>
            <p:spPr bwMode="auto">
              <a:xfrm>
                <a:off x="5428573" y="3636125"/>
                <a:ext cx="144000" cy="144000"/>
              </a:xfrm>
              <a:prstGeom prst="roundRect">
                <a:avLst/>
              </a:prstGeom>
              <a:solidFill>
                <a:srgbClr val="999999"/>
              </a:solidFill>
              <a:ln w="158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U Passata" pitchFamily="34" charset="0"/>
                  <a:buNone/>
                  <a:tabLst/>
                </a:pPr>
                <a:endParaRPr kumimoji="0" lang="en-GB" sz="1600" b="0" i="0" u="none" strike="noStrike" cap="none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latin typeface="AU Passata" pitchFamily="34" charset="0"/>
                </a:endParaRPr>
              </a:p>
            </p:txBody>
          </p:sp>
          <p:sp>
            <p:nvSpPr>
              <p:cNvPr id="173" name="Rectangle 172">
                <a:extLst>
                  <a:ext uri="{FF2B5EF4-FFF2-40B4-BE49-F238E27FC236}">
                    <a16:creationId xmlns:a16="http://schemas.microsoft.com/office/drawing/2014/main" id="{4E63EDF4-01C8-814F-B0A1-0A43EEDD7911}"/>
                  </a:ext>
                </a:extLst>
              </p:cNvPr>
              <p:cNvSpPr/>
              <p:nvPr/>
            </p:nvSpPr>
            <p:spPr bwMode="auto">
              <a:xfrm>
                <a:off x="3368070" y="3080429"/>
                <a:ext cx="2554817" cy="2204719"/>
              </a:xfrm>
              <a:prstGeom prst="rect">
                <a:avLst/>
              </a:prstGeom>
              <a:noFill/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U Passata" pitchFamily="34" charset="0"/>
                  <a:buNone/>
                  <a:tabLst/>
                </a:pPr>
                <a:endParaRPr kumimoji="0" lang="en-GB" sz="1600" b="0" i="0" u="none" strike="noStrike" cap="none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latin typeface="AU Passata" pitchFamily="34" charset="0"/>
                </a:endParaRPr>
              </a:p>
            </p:txBody>
          </p:sp>
        </p:grp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93BEC5F8-8487-CC42-9378-92C926702EC6}"/>
                </a:ext>
              </a:extLst>
            </p:cNvPr>
            <p:cNvSpPr/>
            <p:nvPr/>
          </p:nvSpPr>
          <p:spPr bwMode="auto">
            <a:xfrm>
              <a:off x="6964421" y="3688909"/>
              <a:ext cx="144000" cy="144000"/>
            </a:xfrm>
            <a:prstGeom prst="ellipse">
              <a:avLst/>
            </a:prstGeom>
            <a:solidFill>
              <a:srgbClr val="C00000"/>
            </a:solidFill>
            <a:ln w="158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GB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5A5BFA15-6691-BE4F-A9E5-DEACF6CE4F6E}"/>
                </a:ext>
              </a:extLst>
            </p:cNvPr>
            <p:cNvSpPr/>
            <p:nvPr/>
          </p:nvSpPr>
          <p:spPr bwMode="auto">
            <a:xfrm>
              <a:off x="7350603" y="4472388"/>
              <a:ext cx="144000" cy="144000"/>
            </a:xfrm>
            <a:prstGeom prst="ellipse">
              <a:avLst/>
            </a:prstGeom>
            <a:solidFill>
              <a:srgbClr val="00FF00"/>
            </a:solidFill>
            <a:ln w="158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GB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F13C16F3-C545-1A4A-AE9C-460D3949C864}"/>
                </a:ext>
              </a:extLst>
            </p:cNvPr>
            <p:cNvSpPr/>
            <p:nvPr/>
          </p:nvSpPr>
          <p:spPr bwMode="auto">
            <a:xfrm>
              <a:off x="8082152" y="4020533"/>
              <a:ext cx="144000" cy="144000"/>
            </a:xfrm>
            <a:prstGeom prst="ellipse">
              <a:avLst/>
            </a:prstGeom>
            <a:solidFill>
              <a:srgbClr val="0000FF"/>
            </a:solidFill>
            <a:ln w="158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GB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8513415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800" dirty="0"/>
              <a:t>Non-hierarchical classification</a:t>
            </a:r>
            <a:br>
              <a:rPr lang="en-GB" sz="4800" dirty="0"/>
            </a:br>
            <a:r>
              <a:rPr lang="en-GB" sz="4400" b="0" dirty="0"/>
              <a:t>K-means Clustering</a:t>
            </a:r>
            <a:endParaRPr lang="en-GB" sz="4800" b="0" dirty="0"/>
          </a:p>
        </p:txBody>
      </p:sp>
      <p:sp>
        <p:nvSpPr>
          <p:cNvPr id="5" name="Rounded Rectangle 4"/>
          <p:cNvSpPr/>
          <p:nvPr/>
        </p:nvSpPr>
        <p:spPr>
          <a:xfrm>
            <a:off x="315913" y="1958977"/>
            <a:ext cx="5613115" cy="4156815"/>
          </a:xfrm>
          <a:prstGeom prst="roundRect">
            <a:avLst>
              <a:gd name="adj" fmla="val 3897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00000"/>
              </a:lnSpc>
            </a:pPr>
            <a:r>
              <a:rPr lang="en-GB" sz="2800" b="1" i="1" dirty="0">
                <a:solidFill>
                  <a:schemeClr val="tx1"/>
                </a:solidFill>
              </a:rPr>
              <a:t>K</a:t>
            </a:r>
            <a:r>
              <a:rPr lang="en-GB" sz="2800" b="1" dirty="0">
                <a:solidFill>
                  <a:schemeClr val="tx1"/>
                </a:solidFill>
              </a:rPr>
              <a:t>-means R implementation</a:t>
            </a:r>
          </a:p>
          <a:p>
            <a:pPr>
              <a:lnSpc>
                <a:spcPct val="100000"/>
              </a:lnSpc>
            </a:pPr>
            <a:r>
              <a:rPr lang="en-GB" sz="2000" dirty="0">
                <a:solidFill>
                  <a:srgbClr val="000000"/>
                </a:solidFill>
                <a:latin typeface="Courier New" panose="02070309020205020404" pitchFamily="49" charset="0"/>
              </a:rPr>
              <a:t>km</a:t>
            </a:r>
            <a:r>
              <a:rPr lang="en-GB" sz="2000" dirty="0">
                <a:solidFill>
                  <a:srgbClr val="01154D"/>
                </a:solidFill>
                <a:latin typeface="Courier New" panose="02070309020205020404" pitchFamily="49" charset="0"/>
              </a:rPr>
              <a:t> </a:t>
            </a:r>
            <a:r>
              <a:rPr lang="en-GB" sz="2000" dirty="0">
                <a:solidFill>
                  <a:srgbClr val="060087"/>
                </a:solidFill>
                <a:latin typeface="Courier New" panose="02070309020205020404" pitchFamily="49" charset="0"/>
              </a:rPr>
              <a:t>&lt;-</a:t>
            </a:r>
            <a:r>
              <a:rPr lang="en-GB" sz="2000" dirty="0">
                <a:solidFill>
                  <a:srgbClr val="01154D"/>
                </a:solidFill>
                <a:latin typeface="Courier New" panose="02070309020205020404" pitchFamily="49" charset="0"/>
              </a:rPr>
              <a:t> </a:t>
            </a:r>
            <a:r>
              <a:rPr lang="en-GB" sz="2000" dirty="0" err="1">
                <a:solidFill>
                  <a:srgbClr val="060087"/>
                </a:solidFill>
                <a:latin typeface="Courier New" panose="02070309020205020404" pitchFamily="49" charset="0"/>
              </a:rPr>
              <a:t>kmeans</a:t>
            </a:r>
            <a:r>
              <a:rPr lang="en-GB" sz="2000" dirty="0">
                <a:solidFill>
                  <a:srgbClr val="060087"/>
                </a:solidFill>
                <a:latin typeface="Courier New" panose="02070309020205020404" pitchFamily="49" charset="0"/>
              </a:rPr>
              <a:t>(sqrt(</a:t>
            </a:r>
            <a:r>
              <a:rPr lang="en-GB" sz="2000" dirty="0">
                <a:solidFill>
                  <a:srgbClr val="000000"/>
                </a:solidFill>
                <a:latin typeface="Courier New" panose="02070309020205020404" pitchFamily="49" charset="0"/>
              </a:rPr>
              <a:t>mite</a:t>
            </a:r>
            <a:r>
              <a:rPr lang="en-GB" sz="2000" dirty="0">
                <a:solidFill>
                  <a:srgbClr val="060087"/>
                </a:solidFill>
                <a:latin typeface="Courier New" panose="02070309020205020404" pitchFamily="49" charset="0"/>
              </a:rPr>
              <a:t>),</a:t>
            </a:r>
          </a:p>
          <a:p>
            <a:pPr>
              <a:lnSpc>
                <a:spcPct val="100000"/>
              </a:lnSpc>
            </a:pPr>
            <a:r>
              <a:rPr lang="en-GB" sz="2000" dirty="0">
                <a:solidFill>
                  <a:srgbClr val="000000"/>
                </a:solidFill>
                <a:latin typeface="Courier New" panose="02070309020205020404" pitchFamily="49" charset="0"/>
              </a:rPr>
              <a:t>        </a:t>
            </a:r>
            <a:r>
              <a:rPr lang="en-GB" sz="2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centers</a:t>
            </a:r>
            <a:r>
              <a:rPr lang="en-GB" sz="2000" dirty="0">
                <a:solidFill>
                  <a:srgbClr val="010E3C"/>
                </a:solidFill>
                <a:latin typeface="Courier New" panose="02070309020205020404" pitchFamily="49" charset="0"/>
              </a:rPr>
              <a:t> </a:t>
            </a:r>
            <a:r>
              <a:rPr lang="en-GB" sz="2000" dirty="0">
                <a:solidFill>
                  <a:srgbClr val="060087"/>
                </a:solidFill>
                <a:latin typeface="Courier New" panose="02070309020205020404" pitchFamily="49" charset="0"/>
              </a:rPr>
              <a:t>=</a:t>
            </a:r>
            <a:r>
              <a:rPr lang="en-GB" sz="2000" dirty="0">
                <a:solidFill>
                  <a:srgbClr val="010E3C"/>
                </a:solidFill>
                <a:latin typeface="Courier New" panose="02070309020205020404" pitchFamily="49" charset="0"/>
              </a:rPr>
              <a:t> </a:t>
            </a:r>
            <a:r>
              <a:rPr lang="en-GB" sz="2000" dirty="0">
                <a:solidFill>
                  <a:srgbClr val="0B4213"/>
                </a:solidFill>
                <a:latin typeface="Courier New" panose="02070309020205020404" pitchFamily="49" charset="0"/>
              </a:rPr>
              <a:t>4</a:t>
            </a:r>
            <a:r>
              <a:rPr lang="en-GB" sz="2000" dirty="0">
                <a:solidFill>
                  <a:srgbClr val="060087"/>
                </a:solidFill>
                <a:latin typeface="Courier New" panose="02070309020205020404" pitchFamily="49" charset="0"/>
              </a:rPr>
              <a:t>,</a:t>
            </a:r>
            <a:endParaRPr lang="en-GB" sz="2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GB" sz="2000" dirty="0">
                <a:solidFill>
                  <a:srgbClr val="000000"/>
                </a:solidFill>
                <a:latin typeface="Courier New" panose="02070309020205020404" pitchFamily="49" charset="0"/>
              </a:rPr>
              <a:t>        </a:t>
            </a:r>
            <a:r>
              <a:rPr lang="en-GB" sz="2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iter.max</a:t>
            </a:r>
            <a:r>
              <a:rPr lang="en-GB" sz="2000" dirty="0">
                <a:solidFill>
                  <a:srgbClr val="0D3410"/>
                </a:solidFill>
                <a:latin typeface="Courier New" panose="02070309020205020404" pitchFamily="49" charset="0"/>
              </a:rPr>
              <a:t> </a:t>
            </a:r>
            <a:r>
              <a:rPr lang="en-GB" sz="2000" dirty="0">
                <a:solidFill>
                  <a:srgbClr val="060087"/>
                </a:solidFill>
                <a:latin typeface="Courier New" panose="02070309020205020404" pitchFamily="49" charset="0"/>
              </a:rPr>
              <a:t>=</a:t>
            </a:r>
            <a:r>
              <a:rPr lang="en-GB" sz="2000" dirty="0">
                <a:solidFill>
                  <a:srgbClr val="0D3410"/>
                </a:solidFill>
                <a:latin typeface="Courier New" panose="02070309020205020404" pitchFamily="49" charset="0"/>
              </a:rPr>
              <a:t> </a:t>
            </a:r>
            <a:r>
              <a:rPr lang="en-GB" sz="2000" dirty="0">
                <a:solidFill>
                  <a:srgbClr val="0B4213"/>
                </a:solidFill>
                <a:latin typeface="Courier New" panose="02070309020205020404" pitchFamily="49" charset="0"/>
              </a:rPr>
              <a:t>10</a:t>
            </a:r>
            <a:r>
              <a:rPr lang="en-GB" sz="2000" dirty="0">
                <a:solidFill>
                  <a:srgbClr val="060087"/>
                </a:solidFill>
                <a:latin typeface="Courier New" panose="02070309020205020404" pitchFamily="49" charset="0"/>
              </a:rPr>
              <a:t>)</a:t>
            </a:r>
            <a:endParaRPr lang="en-GB" sz="2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GB" sz="2000" dirty="0">
                <a:solidFill>
                  <a:srgbClr val="3E3E3E"/>
                </a:solidFill>
                <a:latin typeface="Courier New" panose="02070309020205020404" pitchFamily="49" charset="0"/>
              </a:rPr>
              <a:t>## Contrast K-means to a cluster</a:t>
            </a:r>
          </a:p>
          <a:p>
            <a:pPr>
              <a:lnSpc>
                <a:spcPct val="100000"/>
              </a:lnSpc>
            </a:pPr>
            <a:r>
              <a:rPr lang="en-GB" sz="2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miteDist</a:t>
            </a:r>
            <a:r>
              <a:rPr lang="en-GB" sz="2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2000" dirty="0">
                <a:solidFill>
                  <a:srgbClr val="060087"/>
                </a:solidFill>
                <a:latin typeface="Courier New" panose="02070309020205020404" pitchFamily="49" charset="0"/>
              </a:rPr>
              <a:t>&lt;- </a:t>
            </a:r>
            <a:r>
              <a:rPr lang="en-GB" sz="2000" dirty="0" err="1">
                <a:solidFill>
                  <a:srgbClr val="060087"/>
                </a:solidFill>
                <a:latin typeface="Courier New" panose="02070309020205020404" pitchFamily="49" charset="0"/>
              </a:rPr>
              <a:t>vegdist</a:t>
            </a:r>
            <a:r>
              <a:rPr lang="en-GB" sz="2000" dirty="0">
                <a:solidFill>
                  <a:srgbClr val="060087"/>
                </a:solidFill>
                <a:latin typeface="Courier New" panose="02070309020205020404" pitchFamily="49" charset="0"/>
              </a:rPr>
              <a:t>(sqrt(</a:t>
            </a:r>
            <a:r>
              <a:rPr lang="en-GB" sz="2000" dirty="0">
                <a:solidFill>
                  <a:srgbClr val="000000"/>
                </a:solidFill>
                <a:latin typeface="Courier New" panose="02070309020205020404" pitchFamily="49" charset="0"/>
              </a:rPr>
              <a:t>mite</a:t>
            </a:r>
            <a:r>
              <a:rPr lang="en-GB" sz="2000" dirty="0">
                <a:solidFill>
                  <a:srgbClr val="060087"/>
                </a:solidFill>
                <a:latin typeface="Courier New" panose="02070309020205020404" pitchFamily="49" charset="0"/>
              </a:rPr>
              <a:t>))</a:t>
            </a:r>
          </a:p>
          <a:p>
            <a:pPr>
              <a:lnSpc>
                <a:spcPct val="100000"/>
              </a:lnSpc>
            </a:pPr>
            <a:r>
              <a:rPr lang="en-GB" sz="2000" dirty="0">
                <a:solidFill>
                  <a:srgbClr val="000000"/>
                </a:solidFill>
                <a:latin typeface="Courier New" panose="02070309020205020404" pitchFamily="49" charset="0"/>
              </a:rPr>
              <a:t>cl</a:t>
            </a:r>
            <a:r>
              <a:rPr lang="en-GB" sz="2000" dirty="0">
                <a:solidFill>
                  <a:srgbClr val="01154D"/>
                </a:solidFill>
                <a:latin typeface="Courier New" panose="02070309020205020404" pitchFamily="49" charset="0"/>
              </a:rPr>
              <a:t> </a:t>
            </a:r>
            <a:r>
              <a:rPr lang="en-GB" sz="2000" dirty="0">
                <a:solidFill>
                  <a:srgbClr val="060087"/>
                </a:solidFill>
                <a:latin typeface="Courier New" panose="02070309020205020404" pitchFamily="49" charset="0"/>
              </a:rPr>
              <a:t>&lt;-</a:t>
            </a:r>
            <a:r>
              <a:rPr lang="en-GB" sz="2000" dirty="0">
                <a:solidFill>
                  <a:srgbClr val="01154D"/>
                </a:solidFill>
                <a:latin typeface="Courier New" panose="02070309020205020404" pitchFamily="49" charset="0"/>
              </a:rPr>
              <a:t> </a:t>
            </a:r>
            <a:r>
              <a:rPr lang="en-GB" sz="2000" dirty="0" err="1">
                <a:solidFill>
                  <a:srgbClr val="060087"/>
                </a:solidFill>
                <a:latin typeface="Courier New" panose="02070309020205020404" pitchFamily="49" charset="0"/>
              </a:rPr>
              <a:t>hclust</a:t>
            </a:r>
            <a:r>
              <a:rPr lang="en-GB" sz="2000" dirty="0">
                <a:solidFill>
                  <a:srgbClr val="060087"/>
                </a:solidFill>
                <a:latin typeface="Courier New" panose="02070309020205020404" pitchFamily="49" charset="0"/>
              </a:rPr>
              <a:t>(</a:t>
            </a:r>
            <a:r>
              <a:rPr lang="en-GB" sz="2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miteDist</a:t>
            </a:r>
            <a:r>
              <a:rPr lang="en-GB" sz="2000" dirty="0">
                <a:solidFill>
                  <a:srgbClr val="060087"/>
                </a:solidFill>
                <a:latin typeface="Courier New" panose="02070309020205020404" pitchFamily="49" charset="0"/>
              </a:rPr>
              <a:t>,</a:t>
            </a:r>
          </a:p>
          <a:p>
            <a:pPr>
              <a:lnSpc>
                <a:spcPct val="100000"/>
              </a:lnSpc>
            </a:pPr>
            <a:r>
              <a:rPr lang="en-GB" sz="2000" dirty="0">
                <a:solidFill>
                  <a:srgbClr val="060087"/>
                </a:solidFill>
                <a:latin typeface="Courier New" panose="02070309020205020404" pitchFamily="49" charset="0"/>
              </a:rPr>
              <a:t>        </a:t>
            </a:r>
            <a:r>
              <a:rPr lang="en-GB" sz="2000" dirty="0">
                <a:solidFill>
                  <a:srgbClr val="000000"/>
                </a:solidFill>
                <a:latin typeface="Courier New" panose="02070309020205020404" pitchFamily="49" charset="0"/>
              </a:rPr>
              <a:t>method</a:t>
            </a:r>
            <a:r>
              <a:rPr lang="en-GB" sz="2000" dirty="0">
                <a:solidFill>
                  <a:srgbClr val="060087"/>
                </a:solidFill>
                <a:latin typeface="Courier New" panose="02070309020205020404" pitchFamily="49" charset="0"/>
              </a:rPr>
              <a:t> = </a:t>
            </a:r>
            <a:r>
              <a:rPr lang="en-GB" sz="2000" dirty="0">
                <a:solidFill>
                  <a:srgbClr val="9E0003"/>
                </a:solidFill>
                <a:latin typeface="Courier New" panose="02070309020205020404" pitchFamily="49" charset="0"/>
              </a:rPr>
              <a:t>"ward.D2"</a:t>
            </a:r>
            <a:r>
              <a:rPr lang="en-GB" sz="2000" dirty="0">
                <a:solidFill>
                  <a:srgbClr val="060087"/>
                </a:solidFill>
                <a:latin typeface="Courier New" panose="02070309020205020404" pitchFamily="49" charset="0"/>
              </a:rPr>
              <a:t>)</a:t>
            </a:r>
          </a:p>
          <a:p>
            <a:pPr>
              <a:lnSpc>
                <a:spcPct val="100000"/>
              </a:lnSpc>
            </a:pPr>
            <a:r>
              <a:rPr lang="en-GB" sz="2000" dirty="0">
                <a:solidFill>
                  <a:srgbClr val="060087"/>
                </a:solidFill>
                <a:latin typeface="Courier New" panose="02070309020205020404" pitchFamily="49" charset="0"/>
              </a:rPr>
              <a:t>plot(</a:t>
            </a:r>
            <a:r>
              <a:rPr lang="en-GB" sz="2000" dirty="0">
                <a:solidFill>
                  <a:srgbClr val="000000"/>
                </a:solidFill>
                <a:latin typeface="Courier New" panose="02070309020205020404" pitchFamily="49" charset="0"/>
              </a:rPr>
              <a:t>cl</a:t>
            </a:r>
            <a:r>
              <a:rPr lang="en-GB" sz="2000" dirty="0">
                <a:solidFill>
                  <a:srgbClr val="060087"/>
                </a:solidFill>
                <a:latin typeface="Courier New" panose="02070309020205020404" pitchFamily="49" charset="0"/>
              </a:rPr>
              <a:t>,</a:t>
            </a:r>
          </a:p>
          <a:p>
            <a:pPr>
              <a:lnSpc>
                <a:spcPct val="100000"/>
              </a:lnSpc>
            </a:pPr>
            <a:r>
              <a:rPr lang="en-GB" sz="2000" dirty="0">
                <a:solidFill>
                  <a:srgbClr val="01154D"/>
                </a:solidFill>
                <a:latin typeface="Courier New" panose="02070309020205020404" pitchFamily="49" charset="0"/>
              </a:rPr>
              <a:t>  </a:t>
            </a:r>
            <a:r>
              <a:rPr lang="en-GB" sz="2000" dirty="0">
                <a:solidFill>
                  <a:srgbClr val="000000"/>
                </a:solidFill>
                <a:latin typeface="Courier New" panose="02070309020205020404" pitchFamily="49" charset="0"/>
              </a:rPr>
              <a:t>label</a:t>
            </a:r>
            <a:r>
              <a:rPr lang="en-GB" sz="2000" dirty="0">
                <a:solidFill>
                  <a:srgbClr val="01154D"/>
                </a:solidFill>
                <a:latin typeface="Courier New" panose="02070309020205020404" pitchFamily="49" charset="0"/>
              </a:rPr>
              <a:t> </a:t>
            </a:r>
            <a:r>
              <a:rPr lang="en-GB" sz="2000" dirty="0">
                <a:solidFill>
                  <a:srgbClr val="060087"/>
                </a:solidFill>
                <a:latin typeface="Courier New" panose="02070309020205020404" pitchFamily="49" charset="0"/>
              </a:rPr>
              <a:t>=</a:t>
            </a:r>
            <a:r>
              <a:rPr lang="en-GB" sz="2000" dirty="0">
                <a:solidFill>
                  <a:srgbClr val="01154D"/>
                </a:solidFill>
                <a:latin typeface="Courier New" panose="02070309020205020404" pitchFamily="49" charset="0"/>
              </a:rPr>
              <a:t> </a:t>
            </a:r>
            <a:r>
              <a:rPr lang="en-GB" sz="2000" dirty="0">
                <a:solidFill>
                  <a:srgbClr val="060087"/>
                </a:solidFill>
                <a:latin typeface="Courier New" panose="02070309020205020404" pitchFamily="49" charset="0"/>
              </a:rPr>
              <a:t>fitted(</a:t>
            </a:r>
            <a:r>
              <a:rPr lang="en-GB" sz="2000" dirty="0">
                <a:solidFill>
                  <a:srgbClr val="000000"/>
                </a:solidFill>
                <a:latin typeface="Courier New" panose="02070309020205020404" pitchFamily="49" charset="0"/>
              </a:rPr>
              <a:t>km</a:t>
            </a:r>
            <a:r>
              <a:rPr lang="en-GB" sz="2000" dirty="0">
                <a:solidFill>
                  <a:srgbClr val="060087"/>
                </a:solidFill>
                <a:latin typeface="Courier New" panose="02070309020205020404" pitchFamily="49" charset="0"/>
              </a:rPr>
              <a:t>,</a:t>
            </a:r>
            <a:r>
              <a:rPr lang="en-GB" sz="2000" dirty="0">
                <a:solidFill>
                  <a:srgbClr val="01154D"/>
                </a:solidFill>
                <a:latin typeface="Courier New" panose="02070309020205020404" pitchFamily="49" charset="0"/>
              </a:rPr>
              <a:t> </a:t>
            </a:r>
            <a:r>
              <a:rPr lang="en-GB" sz="2000" dirty="0">
                <a:solidFill>
                  <a:srgbClr val="9E0003"/>
                </a:solidFill>
                <a:latin typeface="Courier New" panose="02070309020205020404" pitchFamily="49" charset="0"/>
              </a:rPr>
              <a:t>"classes"</a:t>
            </a:r>
            <a:r>
              <a:rPr lang="en-GB" sz="2000" dirty="0">
                <a:solidFill>
                  <a:srgbClr val="060087"/>
                </a:solidFill>
                <a:latin typeface="Courier New" panose="02070309020205020404" pitchFamily="49" charset="0"/>
              </a:rPr>
              <a:t>),</a:t>
            </a:r>
          </a:p>
          <a:p>
            <a:pPr>
              <a:lnSpc>
                <a:spcPct val="100000"/>
              </a:lnSpc>
            </a:pPr>
            <a:r>
              <a:rPr lang="en-GB" sz="2000" dirty="0">
                <a:solidFill>
                  <a:srgbClr val="000000"/>
                </a:solidFill>
                <a:latin typeface="Courier New" panose="02070309020205020404" pitchFamily="49" charset="0"/>
              </a:rPr>
              <a:t>   main </a:t>
            </a:r>
            <a:r>
              <a:rPr lang="en-GB" sz="2000" dirty="0">
                <a:solidFill>
                  <a:srgbClr val="060087"/>
                </a:solidFill>
                <a:latin typeface="Courier New" panose="02070309020205020404" pitchFamily="49" charset="0"/>
              </a:rPr>
              <a:t>= c(</a:t>
            </a:r>
            <a:r>
              <a:rPr lang="en-GB" sz="2000" dirty="0">
                <a:solidFill>
                  <a:srgbClr val="9E0003"/>
                </a:solidFill>
                <a:latin typeface="Courier New" panose="02070309020205020404" pitchFamily="49" charset="0"/>
              </a:rPr>
              <a:t>"Bray-</a:t>
            </a:r>
            <a:r>
              <a:rPr lang="en-GB" sz="2000" dirty="0" err="1">
                <a:solidFill>
                  <a:srgbClr val="9E0003"/>
                </a:solidFill>
                <a:latin typeface="Courier New" panose="02070309020205020404" pitchFamily="49" charset="0"/>
              </a:rPr>
              <a:t>Sqrt_Ward</a:t>
            </a:r>
            <a:r>
              <a:rPr lang="en-GB" sz="2000" dirty="0">
                <a:solidFill>
                  <a:srgbClr val="9E0003"/>
                </a:solidFill>
                <a:latin typeface="Courier New" panose="02070309020205020404" pitchFamily="49" charset="0"/>
              </a:rPr>
              <a:t>"</a:t>
            </a:r>
            <a:r>
              <a:rPr lang="en-GB" sz="2000" dirty="0">
                <a:solidFill>
                  <a:srgbClr val="060087"/>
                </a:solidFill>
                <a:latin typeface="Courier New" panose="02070309020205020404" pitchFamily="49" charset="0"/>
              </a:rPr>
              <a:t>))</a:t>
            </a:r>
            <a:endParaRPr lang="en-GB" sz="2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GB" sz="2000" dirty="0" err="1">
                <a:solidFill>
                  <a:srgbClr val="060087"/>
                </a:solidFill>
                <a:latin typeface="Courier New" panose="02070309020205020404" pitchFamily="49" charset="0"/>
              </a:rPr>
              <a:t>rect.hclust</a:t>
            </a:r>
            <a:r>
              <a:rPr lang="en-GB" sz="2000" dirty="0">
                <a:solidFill>
                  <a:srgbClr val="060087"/>
                </a:solidFill>
                <a:latin typeface="Courier New" panose="02070309020205020404" pitchFamily="49" charset="0"/>
              </a:rPr>
              <a:t>(</a:t>
            </a:r>
            <a:r>
              <a:rPr lang="en-GB" sz="2000" dirty="0">
                <a:solidFill>
                  <a:srgbClr val="000000"/>
                </a:solidFill>
                <a:latin typeface="Courier New" panose="02070309020205020404" pitchFamily="49" charset="0"/>
              </a:rPr>
              <a:t>cl</a:t>
            </a:r>
            <a:r>
              <a:rPr lang="en-GB" sz="2000" dirty="0">
                <a:solidFill>
                  <a:srgbClr val="060087"/>
                </a:solidFill>
                <a:latin typeface="Courier New" panose="02070309020205020404" pitchFamily="49" charset="0"/>
              </a:rPr>
              <a:t>,</a:t>
            </a:r>
            <a:r>
              <a:rPr lang="en-GB" sz="2000" dirty="0">
                <a:solidFill>
                  <a:srgbClr val="01154D"/>
                </a:solidFill>
                <a:latin typeface="Courier New" panose="02070309020205020404" pitchFamily="49" charset="0"/>
              </a:rPr>
              <a:t> </a:t>
            </a:r>
            <a:r>
              <a:rPr lang="en-GB" sz="2000" dirty="0">
                <a:solidFill>
                  <a:srgbClr val="0B4213"/>
                </a:solidFill>
                <a:latin typeface="Courier New" panose="02070309020205020404" pitchFamily="49" charset="0"/>
              </a:rPr>
              <a:t>4</a:t>
            </a:r>
            <a:r>
              <a:rPr lang="en-GB" sz="2000" dirty="0">
                <a:solidFill>
                  <a:srgbClr val="060087"/>
                </a:solidFill>
                <a:latin typeface="Courier New" panose="02070309020205020404" pitchFamily="49" charset="0"/>
              </a:rPr>
              <a:t>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7F5A816-206E-0746-8652-89F9B17D80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932" r="5883" b="9584"/>
          <a:stretch/>
        </p:blipFill>
        <p:spPr>
          <a:xfrm>
            <a:off x="5929028" y="1489845"/>
            <a:ext cx="6085006" cy="4496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07099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800" dirty="0"/>
              <a:t>Non-hierarchical classification</a:t>
            </a:r>
            <a:br>
              <a:rPr lang="en-GB" sz="4800" dirty="0"/>
            </a:br>
            <a:r>
              <a:rPr lang="en-GB" sz="4400" b="0" dirty="0"/>
              <a:t>k-medoids Clustering</a:t>
            </a:r>
            <a:endParaRPr lang="en-GB" sz="4800" b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5838" y="1826267"/>
            <a:ext cx="10220325" cy="1309328"/>
          </a:xfrm>
        </p:spPr>
        <p:txBody>
          <a:bodyPr>
            <a:normAutofit/>
          </a:bodyPr>
          <a:lstStyle/>
          <a:p>
            <a:pPr fontAlgn="base"/>
            <a:r>
              <a:rPr lang="en-GB" sz="2800" b="1" dirty="0"/>
              <a:t>Goal:</a:t>
            </a:r>
          </a:p>
          <a:p>
            <a:r>
              <a:rPr lang="en-GB" sz="2400" dirty="0"/>
              <a:t>minimize the distance on object and a cluster </a:t>
            </a:r>
            <a:r>
              <a:rPr lang="en-GB" sz="2400" i="1" dirty="0"/>
              <a:t>k-medoid</a:t>
            </a:r>
            <a:r>
              <a:rPr lang="en-GB" sz="2400" dirty="0"/>
              <a:t>.</a:t>
            </a:r>
          </a:p>
          <a:p>
            <a:endParaRPr lang="en-GB" sz="240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79D6ABE-807D-F246-94EA-BB4457BB2AF4}"/>
              </a:ext>
            </a:extLst>
          </p:cNvPr>
          <p:cNvGrpSpPr/>
          <p:nvPr/>
        </p:nvGrpSpPr>
        <p:grpSpPr>
          <a:xfrm>
            <a:off x="800185" y="2745204"/>
            <a:ext cx="2285864" cy="3291355"/>
            <a:chOff x="409892" y="2923620"/>
            <a:chExt cx="2285864" cy="3291355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831A6FA-6E05-FD41-95CB-35B31C3C304E}"/>
                </a:ext>
              </a:extLst>
            </p:cNvPr>
            <p:cNvSpPr txBox="1"/>
            <p:nvPr/>
          </p:nvSpPr>
          <p:spPr>
            <a:xfrm flipH="1">
              <a:off x="409957" y="5513244"/>
              <a:ext cx="2285799" cy="701731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tx1"/>
              </a:solidFill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>
                <a:lnSpc>
                  <a:spcPct val="95000"/>
                </a:lnSpc>
              </a:pPr>
              <a:r>
                <a:rPr lang="en-GB" sz="1600" i="1" dirty="0">
                  <a:latin typeface="+mn-lt"/>
                </a:rPr>
                <a:t>K </a:t>
              </a:r>
              <a:r>
                <a:rPr lang="en-GB" sz="1600" dirty="0">
                  <a:latin typeface="+mn-lt"/>
                </a:rPr>
                <a:t>initial ”medoid" are randomly generated within the data domain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8FD21D4-FDAA-C54F-8E27-1DEBA71A0C38}"/>
                </a:ext>
              </a:extLst>
            </p:cNvPr>
            <p:cNvSpPr txBox="1"/>
            <p:nvPr/>
          </p:nvSpPr>
          <p:spPr>
            <a:xfrm>
              <a:off x="409892" y="2923620"/>
              <a:ext cx="2285864" cy="2923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95000"/>
                </a:lnSpc>
              </a:pPr>
              <a:r>
                <a:rPr lang="en-GB" sz="2000" b="1" dirty="0">
                  <a:latin typeface="+mn-lt"/>
                </a:rPr>
                <a:t>Step 1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18560F3-A48C-7244-9F7D-9031B802F7C6}"/>
              </a:ext>
            </a:extLst>
          </p:cNvPr>
          <p:cNvGrpSpPr/>
          <p:nvPr/>
        </p:nvGrpSpPr>
        <p:grpSpPr>
          <a:xfrm>
            <a:off x="3368073" y="2748957"/>
            <a:ext cx="2554818" cy="3287602"/>
            <a:chOff x="2977780" y="2927373"/>
            <a:chExt cx="2554818" cy="3287602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3D2E579-8F86-FA4B-AC4D-DD72C7D9A824}"/>
                </a:ext>
              </a:extLst>
            </p:cNvPr>
            <p:cNvSpPr txBox="1"/>
            <p:nvPr/>
          </p:nvSpPr>
          <p:spPr>
            <a:xfrm flipH="1">
              <a:off x="2977781" y="5513244"/>
              <a:ext cx="2554817" cy="701731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tx1"/>
              </a:solidFill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>
                <a:lnSpc>
                  <a:spcPct val="95000"/>
                </a:lnSpc>
              </a:pPr>
              <a:r>
                <a:rPr lang="en-GB" sz="1600" i="1" dirty="0">
                  <a:latin typeface="+mn-lt"/>
                </a:rPr>
                <a:t>K </a:t>
              </a:r>
              <a:r>
                <a:rPr lang="en-GB" sz="1600" dirty="0">
                  <a:latin typeface="+mn-lt"/>
                </a:rPr>
                <a:t>initial ”groups" are randomly generated within the data domain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9F16DD1-C13A-0B4A-96BF-A70DD6747356}"/>
                </a:ext>
              </a:extLst>
            </p:cNvPr>
            <p:cNvSpPr txBox="1"/>
            <p:nvPr/>
          </p:nvSpPr>
          <p:spPr>
            <a:xfrm>
              <a:off x="2977780" y="2927373"/>
              <a:ext cx="2554817" cy="2923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95000"/>
                </a:lnSpc>
              </a:pPr>
              <a:r>
                <a:rPr lang="en-GB" sz="2000" b="1" dirty="0">
                  <a:latin typeface="+mn-lt"/>
                </a:rPr>
                <a:t>Step 2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82CDA68-7E3A-1348-BF6A-9D195A34DCED}"/>
              </a:ext>
            </a:extLst>
          </p:cNvPr>
          <p:cNvGrpSpPr/>
          <p:nvPr/>
        </p:nvGrpSpPr>
        <p:grpSpPr>
          <a:xfrm>
            <a:off x="6204855" y="2757556"/>
            <a:ext cx="2554821" cy="3294695"/>
            <a:chOff x="5814562" y="2935972"/>
            <a:chExt cx="2554821" cy="3294695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E8A171B-480C-9F43-B399-F24F3B312014}"/>
                </a:ext>
              </a:extLst>
            </p:cNvPr>
            <p:cNvSpPr txBox="1"/>
            <p:nvPr/>
          </p:nvSpPr>
          <p:spPr>
            <a:xfrm flipH="1">
              <a:off x="5814564" y="5528936"/>
              <a:ext cx="2554819" cy="701731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tx1"/>
              </a:solidFill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>
                <a:lnSpc>
                  <a:spcPct val="95000"/>
                </a:lnSpc>
              </a:pPr>
              <a:r>
                <a:rPr lang="en-GB" sz="1600" dirty="0">
                  <a:latin typeface="+mn-lt"/>
                </a:rPr>
                <a:t>The </a:t>
              </a:r>
              <a:r>
                <a:rPr lang="en-GB" sz="1600" dirty="0" err="1"/>
                <a:t>center</a:t>
              </a:r>
              <a:r>
                <a:rPr lang="en-GB" sz="1600" dirty="0">
                  <a:latin typeface="+mn-lt"/>
                </a:rPr>
                <a:t> of each of the k clusters is moved to another </a:t>
              </a:r>
              <a:r>
                <a:rPr lang="en-GB" sz="1600" dirty="0"/>
                <a:t>medoid</a:t>
              </a:r>
              <a:r>
                <a:rPr lang="en-GB" sz="1600" dirty="0">
                  <a:latin typeface="+mn-lt"/>
                </a:rPr>
                <a:t>.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85C767B-240E-CB48-A473-14EB8C347F68}"/>
                </a:ext>
              </a:extLst>
            </p:cNvPr>
            <p:cNvSpPr txBox="1"/>
            <p:nvPr/>
          </p:nvSpPr>
          <p:spPr>
            <a:xfrm>
              <a:off x="5814562" y="2935972"/>
              <a:ext cx="2554817" cy="2923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95000"/>
                </a:lnSpc>
              </a:pPr>
              <a:r>
                <a:rPr lang="en-GB" sz="2000" b="1" dirty="0">
                  <a:latin typeface="+mn-lt"/>
                </a:rPr>
                <a:t>Step 3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4235C4E3-954D-084E-A964-7FB7D442210D}"/>
              </a:ext>
            </a:extLst>
          </p:cNvPr>
          <p:cNvGrpSpPr/>
          <p:nvPr/>
        </p:nvGrpSpPr>
        <p:grpSpPr>
          <a:xfrm>
            <a:off x="9041636" y="2737757"/>
            <a:ext cx="2554820" cy="3314494"/>
            <a:chOff x="8651343" y="2916173"/>
            <a:chExt cx="2554820" cy="3314494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A2136A6-21EB-1748-8C53-71F09CF3CBE7}"/>
                </a:ext>
              </a:extLst>
            </p:cNvPr>
            <p:cNvSpPr txBox="1"/>
            <p:nvPr/>
          </p:nvSpPr>
          <p:spPr>
            <a:xfrm flipH="1">
              <a:off x="8651343" y="5528936"/>
              <a:ext cx="2554819" cy="701731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tx1"/>
              </a:solidFill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>
                <a:lnSpc>
                  <a:spcPct val="95000"/>
                </a:lnSpc>
              </a:pPr>
              <a:r>
                <a:rPr lang="en-GB" sz="1600" dirty="0">
                  <a:latin typeface="+mn-lt"/>
                </a:rPr>
                <a:t>Steps 2 and 3 are repeated until convergence has been reached.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B555061-F368-A64A-8AC3-8F36FD10DEE2}"/>
                </a:ext>
              </a:extLst>
            </p:cNvPr>
            <p:cNvSpPr txBox="1"/>
            <p:nvPr/>
          </p:nvSpPr>
          <p:spPr>
            <a:xfrm>
              <a:off x="8651346" y="2916173"/>
              <a:ext cx="2554817" cy="2923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95000"/>
                </a:lnSpc>
              </a:pPr>
              <a:r>
                <a:rPr lang="en-GB" sz="2000" b="1" dirty="0">
                  <a:latin typeface="+mn-lt"/>
                </a:rPr>
                <a:t>Step 4…</a:t>
              </a:r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BD23C553-EC0D-DB4C-9DC5-97B149FF66E9}"/>
              </a:ext>
            </a:extLst>
          </p:cNvPr>
          <p:cNvSpPr/>
          <p:nvPr/>
        </p:nvSpPr>
        <p:spPr>
          <a:xfrm>
            <a:off x="7990315" y="6319297"/>
            <a:ext cx="33082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GB" sz="1800" i="1" dirty="0"/>
              <a:t>medoid = objects of a data set</a:t>
            </a:r>
            <a:endParaRPr lang="en-GB" sz="1800" dirty="0"/>
          </a:p>
        </p:txBody>
      </p:sp>
      <p:grpSp>
        <p:nvGrpSpPr>
          <p:cNvPr id="1041" name="Group 1040">
            <a:extLst>
              <a:ext uri="{FF2B5EF4-FFF2-40B4-BE49-F238E27FC236}">
                <a16:creationId xmlns:a16="http://schemas.microsoft.com/office/drawing/2014/main" id="{2DB36273-A30D-DA40-905A-9C589A2136F4}"/>
              </a:ext>
            </a:extLst>
          </p:cNvPr>
          <p:cNvGrpSpPr/>
          <p:nvPr/>
        </p:nvGrpSpPr>
        <p:grpSpPr>
          <a:xfrm>
            <a:off x="3354941" y="3064502"/>
            <a:ext cx="2573214" cy="2220645"/>
            <a:chOff x="3354941" y="3064502"/>
            <a:chExt cx="2573214" cy="2220645"/>
          </a:xfrm>
        </p:grpSpPr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43D51F67-5285-3642-85E8-1A97158ED01A}"/>
                </a:ext>
              </a:extLst>
            </p:cNvPr>
            <p:cNvGrpSpPr/>
            <p:nvPr/>
          </p:nvGrpSpPr>
          <p:grpSpPr>
            <a:xfrm>
              <a:off x="3359496" y="3064502"/>
              <a:ext cx="2568659" cy="2220645"/>
              <a:chOff x="3359496" y="3064502"/>
              <a:chExt cx="2568659" cy="2220645"/>
            </a:xfrm>
          </p:grpSpPr>
          <p:sp>
            <p:nvSpPr>
              <p:cNvPr id="71" name="Freeform 70">
                <a:extLst>
                  <a:ext uri="{FF2B5EF4-FFF2-40B4-BE49-F238E27FC236}">
                    <a16:creationId xmlns:a16="http://schemas.microsoft.com/office/drawing/2014/main" id="{1D16EF59-7574-A547-AF8A-914F088F8BD9}"/>
                  </a:ext>
                </a:extLst>
              </p:cNvPr>
              <p:cNvSpPr/>
              <p:nvPr/>
            </p:nvSpPr>
            <p:spPr bwMode="auto">
              <a:xfrm>
                <a:off x="3369316" y="3076528"/>
                <a:ext cx="2545005" cy="801789"/>
              </a:xfrm>
              <a:custGeom>
                <a:avLst/>
                <a:gdLst>
                  <a:gd name="connsiteX0" fmla="*/ 4505 w 2545005"/>
                  <a:gd name="connsiteY0" fmla="*/ 792780 h 801789"/>
                  <a:gd name="connsiteX1" fmla="*/ 1599074 w 2545005"/>
                  <a:gd name="connsiteY1" fmla="*/ 801789 h 801789"/>
                  <a:gd name="connsiteX2" fmla="*/ 2545005 w 2545005"/>
                  <a:gd name="connsiteY2" fmla="*/ 4505 h 801789"/>
                  <a:gd name="connsiteX3" fmla="*/ 0 w 2545005"/>
                  <a:gd name="connsiteY3" fmla="*/ 0 h 801789"/>
                  <a:gd name="connsiteX4" fmla="*/ 4505 w 2545005"/>
                  <a:gd name="connsiteY4" fmla="*/ 792780 h 8017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45005" h="801789">
                    <a:moveTo>
                      <a:pt x="4505" y="792780"/>
                    </a:moveTo>
                    <a:lnTo>
                      <a:pt x="1599074" y="801789"/>
                    </a:lnTo>
                    <a:lnTo>
                      <a:pt x="2545005" y="4505"/>
                    </a:lnTo>
                    <a:lnTo>
                      <a:pt x="0" y="0"/>
                    </a:lnTo>
                    <a:cubicBezTo>
                      <a:pt x="1502" y="268765"/>
                      <a:pt x="3003" y="537529"/>
                      <a:pt x="4505" y="792780"/>
                    </a:cubicBezTo>
                    <a:close/>
                  </a:path>
                </a:pathLst>
              </a:custGeom>
              <a:solidFill>
                <a:srgbClr val="FF0000"/>
              </a:solidFill>
              <a:ln w="1778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U Passata" pitchFamily="34" charset="0"/>
                  <a:buNone/>
                  <a:tabLst/>
                </a:pPr>
                <a:endParaRPr kumimoji="0" lang="en-GB" sz="1600" b="0" i="0" u="none" strike="noStrike" cap="none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latin typeface="AU Passata" pitchFamily="34" charset="0"/>
                </a:endParaRPr>
              </a:p>
            </p:txBody>
          </p:sp>
          <p:sp>
            <p:nvSpPr>
              <p:cNvPr id="72" name="Freeform 71">
                <a:extLst>
                  <a:ext uri="{FF2B5EF4-FFF2-40B4-BE49-F238E27FC236}">
                    <a16:creationId xmlns:a16="http://schemas.microsoft.com/office/drawing/2014/main" id="{19BBC0DB-5044-3E40-8323-D03AB6368649}"/>
                  </a:ext>
                </a:extLst>
              </p:cNvPr>
              <p:cNvSpPr/>
              <p:nvPr/>
            </p:nvSpPr>
            <p:spPr bwMode="auto">
              <a:xfrm>
                <a:off x="4966048" y="3064502"/>
                <a:ext cx="962107" cy="2210463"/>
              </a:xfrm>
              <a:custGeom>
                <a:avLst/>
                <a:gdLst>
                  <a:gd name="connsiteX0" fmla="*/ 962107 w 962107"/>
                  <a:gd name="connsiteY0" fmla="*/ 0 h 2210463"/>
                  <a:gd name="connsiteX1" fmla="*/ 954156 w 962107"/>
                  <a:gd name="connsiteY1" fmla="*/ 2210463 h 2210463"/>
                  <a:gd name="connsiteX2" fmla="*/ 0 w 962107"/>
                  <a:gd name="connsiteY2" fmla="*/ 2210463 h 2210463"/>
                  <a:gd name="connsiteX3" fmla="*/ 3975 w 962107"/>
                  <a:gd name="connsiteY3" fmla="*/ 811034 h 2210463"/>
                  <a:gd name="connsiteX4" fmla="*/ 962107 w 962107"/>
                  <a:gd name="connsiteY4" fmla="*/ 0 h 22104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62107" h="2210463">
                    <a:moveTo>
                      <a:pt x="962107" y="0"/>
                    </a:moveTo>
                    <a:cubicBezTo>
                      <a:pt x="959457" y="736821"/>
                      <a:pt x="956806" y="1473642"/>
                      <a:pt x="954156" y="2210463"/>
                    </a:cubicBezTo>
                    <a:lnTo>
                      <a:pt x="0" y="2210463"/>
                    </a:lnTo>
                    <a:lnTo>
                      <a:pt x="3975" y="811034"/>
                    </a:lnTo>
                    <a:lnTo>
                      <a:pt x="962107" y="0"/>
                    </a:lnTo>
                    <a:close/>
                  </a:path>
                </a:pathLst>
              </a:custGeom>
              <a:solidFill>
                <a:srgbClr val="00B0F0"/>
              </a:solidFill>
              <a:ln w="1778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U Passata" pitchFamily="34" charset="0"/>
                  <a:buNone/>
                  <a:tabLst/>
                </a:pPr>
                <a:endParaRPr kumimoji="0" lang="en-GB" sz="1600" b="0" i="0" u="none" strike="noStrike" cap="none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latin typeface="AU Passata" pitchFamily="34" charset="0"/>
                </a:endParaRPr>
              </a:p>
            </p:txBody>
          </p:sp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4C144572-71A7-634E-85C2-C7CC4128D000}"/>
                  </a:ext>
                </a:extLst>
              </p:cNvPr>
              <p:cNvSpPr/>
              <p:nvPr/>
            </p:nvSpPr>
            <p:spPr bwMode="auto">
              <a:xfrm>
                <a:off x="3359496" y="3878317"/>
                <a:ext cx="1614316" cy="1406830"/>
              </a:xfrm>
              <a:prstGeom prst="rect">
                <a:avLst/>
              </a:prstGeom>
              <a:solidFill>
                <a:srgbClr val="92D050"/>
              </a:solidFill>
              <a:ln w="1778" cap="flat" cmpd="sng" algn="ctr">
                <a:solidFill>
                  <a:srgbClr val="92D05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U Passata" pitchFamily="34" charset="0"/>
                  <a:buNone/>
                  <a:tabLst/>
                </a:pPr>
                <a:endParaRPr kumimoji="0" lang="en-GB" sz="1600" b="0" i="0" u="none" strike="noStrike" cap="none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latin typeface="AU Passata" pitchFamily="34" charset="0"/>
                </a:endParaRPr>
              </a:p>
            </p:txBody>
          </p:sp>
        </p:grpSp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8B0CC649-9221-8040-9E20-224B5AF6A43A}"/>
                </a:ext>
              </a:extLst>
            </p:cNvPr>
            <p:cNvGrpSpPr/>
            <p:nvPr/>
          </p:nvGrpSpPr>
          <p:grpSpPr>
            <a:xfrm>
              <a:off x="3354941" y="3080428"/>
              <a:ext cx="2554817" cy="2204719"/>
              <a:chOff x="3368070" y="3080429"/>
              <a:chExt cx="2554817" cy="2204719"/>
            </a:xfrm>
          </p:grpSpPr>
          <p:sp>
            <p:nvSpPr>
              <p:cNvPr id="103" name="Rounded Rectangle 102">
                <a:extLst>
                  <a:ext uri="{FF2B5EF4-FFF2-40B4-BE49-F238E27FC236}">
                    <a16:creationId xmlns:a16="http://schemas.microsoft.com/office/drawing/2014/main" id="{DB0ABB89-8807-CD48-85CC-939ADDC181F0}"/>
                  </a:ext>
                </a:extLst>
              </p:cNvPr>
              <p:cNvSpPr/>
              <p:nvPr/>
            </p:nvSpPr>
            <p:spPr bwMode="auto">
              <a:xfrm>
                <a:off x="3941199" y="3686787"/>
                <a:ext cx="144000" cy="144000"/>
              </a:xfrm>
              <a:prstGeom prst="roundRect">
                <a:avLst/>
              </a:prstGeom>
              <a:solidFill>
                <a:srgbClr val="999999"/>
              </a:solidFill>
              <a:ln w="158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U Passata" pitchFamily="34" charset="0"/>
                  <a:buNone/>
                  <a:tabLst/>
                </a:pPr>
                <a:endParaRPr kumimoji="0" lang="en-GB" sz="1600" b="0" i="0" u="none" strike="noStrike" cap="none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latin typeface="AU Passata" pitchFamily="34" charset="0"/>
                </a:endParaRPr>
              </a:p>
            </p:txBody>
          </p:sp>
          <p:sp>
            <p:nvSpPr>
              <p:cNvPr id="104" name="Rounded Rectangle 103">
                <a:extLst>
                  <a:ext uri="{FF2B5EF4-FFF2-40B4-BE49-F238E27FC236}">
                    <a16:creationId xmlns:a16="http://schemas.microsoft.com/office/drawing/2014/main" id="{DE170BA7-B0FE-CA4C-B92B-782CFEB8FED7}"/>
                  </a:ext>
                </a:extLst>
              </p:cNvPr>
              <p:cNvSpPr/>
              <p:nvPr/>
            </p:nvSpPr>
            <p:spPr bwMode="auto">
              <a:xfrm>
                <a:off x="3941199" y="3890650"/>
                <a:ext cx="144000" cy="144000"/>
              </a:xfrm>
              <a:prstGeom prst="roundRect">
                <a:avLst/>
              </a:prstGeom>
              <a:solidFill>
                <a:srgbClr val="999999"/>
              </a:solidFill>
              <a:ln w="158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U Passata" pitchFamily="34" charset="0"/>
                  <a:buNone/>
                  <a:tabLst/>
                </a:pPr>
                <a:endParaRPr kumimoji="0" lang="en-GB" sz="1600" b="0" i="0" u="none" strike="noStrike" cap="none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latin typeface="AU Passata" pitchFamily="34" charset="0"/>
                </a:endParaRPr>
              </a:p>
            </p:txBody>
          </p:sp>
          <p:sp>
            <p:nvSpPr>
              <p:cNvPr id="105" name="Rounded Rectangle 104">
                <a:extLst>
                  <a:ext uri="{FF2B5EF4-FFF2-40B4-BE49-F238E27FC236}">
                    <a16:creationId xmlns:a16="http://schemas.microsoft.com/office/drawing/2014/main" id="{55C17EA6-D84D-9F4A-9E8B-7BA800B09929}"/>
                  </a:ext>
                </a:extLst>
              </p:cNvPr>
              <p:cNvSpPr/>
              <p:nvPr/>
            </p:nvSpPr>
            <p:spPr bwMode="auto">
              <a:xfrm>
                <a:off x="3941199" y="4148308"/>
                <a:ext cx="144000" cy="144000"/>
              </a:xfrm>
              <a:prstGeom prst="roundRect">
                <a:avLst/>
              </a:prstGeom>
              <a:solidFill>
                <a:srgbClr val="999999"/>
              </a:solidFill>
              <a:ln w="158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U Passata" pitchFamily="34" charset="0"/>
                  <a:buNone/>
                  <a:tabLst/>
                </a:pPr>
                <a:endParaRPr kumimoji="0" lang="en-GB" sz="1600" b="0" i="0" u="none" strike="noStrike" cap="none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latin typeface="AU Passata" pitchFamily="34" charset="0"/>
                </a:endParaRPr>
              </a:p>
            </p:txBody>
          </p:sp>
          <p:sp>
            <p:nvSpPr>
              <p:cNvPr id="106" name="Rounded Rectangle 105">
                <a:extLst>
                  <a:ext uri="{FF2B5EF4-FFF2-40B4-BE49-F238E27FC236}">
                    <a16:creationId xmlns:a16="http://schemas.microsoft.com/office/drawing/2014/main" id="{54D2C800-28CE-D542-8A92-DFBF029C868F}"/>
                  </a:ext>
                </a:extLst>
              </p:cNvPr>
              <p:cNvSpPr/>
              <p:nvPr/>
            </p:nvSpPr>
            <p:spPr bwMode="auto">
              <a:xfrm>
                <a:off x="4326277" y="4587826"/>
                <a:ext cx="144000" cy="144000"/>
              </a:xfrm>
              <a:prstGeom prst="roundRect">
                <a:avLst/>
              </a:prstGeom>
              <a:solidFill>
                <a:srgbClr val="999999"/>
              </a:solidFill>
              <a:ln w="158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U Passata" pitchFamily="34" charset="0"/>
                  <a:buNone/>
                  <a:tabLst/>
                </a:pPr>
                <a:endParaRPr kumimoji="0" lang="en-GB" sz="1600" b="0" i="0" u="none" strike="noStrike" cap="none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latin typeface="AU Passata" pitchFamily="34" charset="0"/>
                </a:endParaRPr>
              </a:p>
            </p:txBody>
          </p:sp>
          <p:sp>
            <p:nvSpPr>
              <p:cNvPr id="107" name="Rounded Rectangle 106">
                <a:extLst>
                  <a:ext uri="{FF2B5EF4-FFF2-40B4-BE49-F238E27FC236}">
                    <a16:creationId xmlns:a16="http://schemas.microsoft.com/office/drawing/2014/main" id="{BA51A835-59F0-2A46-8EAD-AD284CB12A7F}"/>
                  </a:ext>
                </a:extLst>
              </p:cNvPr>
              <p:cNvSpPr/>
              <p:nvPr/>
            </p:nvSpPr>
            <p:spPr bwMode="auto">
              <a:xfrm>
                <a:off x="4326277" y="4820916"/>
                <a:ext cx="144000" cy="144000"/>
              </a:xfrm>
              <a:prstGeom prst="roundRect">
                <a:avLst/>
              </a:prstGeom>
              <a:solidFill>
                <a:srgbClr val="999999"/>
              </a:solidFill>
              <a:ln w="158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U Passata" pitchFamily="34" charset="0"/>
                  <a:buNone/>
                  <a:tabLst/>
                </a:pPr>
                <a:endParaRPr kumimoji="0" lang="en-GB" sz="1600" b="0" i="0" u="none" strike="noStrike" cap="none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latin typeface="AU Passata" pitchFamily="34" charset="0"/>
                </a:endParaRPr>
              </a:p>
            </p:txBody>
          </p:sp>
          <p:sp>
            <p:nvSpPr>
              <p:cNvPr id="108" name="Rounded Rectangle 107">
                <a:extLst>
                  <a:ext uri="{FF2B5EF4-FFF2-40B4-BE49-F238E27FC236}">
                    <a16:creationId xmlns:a16="http://schemas.microsoft.com/office/drawing/2014/main" id="{336F2F8E-EF55-A540-B0BF-B668DCB59C67}"/>
                  </a:ext>
                </a:extLst>
              </p:cNvPr>
              <p:cNvSpPr/>
              <p:nvPr/>
            </p:nvSpPr>
            <p:spPr bwMode="auto">
              <a:xfrm>
                <a:off x="4547853" y="5013022"/>
                <a:ext cx="144000" cy="144000"/>
              </a:xfrm>
              <a:prstGeom prst="roundRect">
                <a:avLst/>
              </a:prstGeom>
              <a:solidFill>
                <a:srgbClr val="999999"/>
              </a:solidFill>
              <a:ln w="158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U Passata" pitchFamily="34" charset="0"/>
                  <a:buNone/>
                  <a:tabLst/>
                </a:pPr>
                <a:endParaRPr kumimoji="0" lang="en-GB" sz="1600" b="0" i="0" u="none" strike="noStrike" cap="none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latin typeface="AU Passata" pitchFamily="34" charset="0"/>
                </a:endParaRPr>
              </a:p>
            </p:txBody>
          </p:sp>
          <p:sp>
            <p:nvSpPr>
              <p:cNvPr id="109" name="Rounded Rectangle 108">
                <a:extLst>
                  <a:ext uri="{FF2B5EF4-FFF2-40B4-BE49-F238E27FC236}">
                    <a16:creationId xmlns:a16="http://schemas.microsoft.com/office/drawing/2014/main" id="{AF22F113-B06E-5246-85B8-9FF916AD5F98}"/>
                  </a:ext>
                </a:extLst>
              </p:cNvPr>
              <p:cNvSpPr/>
              <p:nvPr/>
            </p:nvSpPr>
            <p:spPr bwMode="auto">
              <a:xfrm>
                <a:off x="4805178" y="5026534"/>
                <a:ext cx="144000" cy="144000"/>
              </a:xfrm>
              <a:prstGeom prst="roundRect">
                <a:avLst/>
              </a:prstGeom>
              <a:solidFill>
                <a:srgbClr val="999999"/>
              </a:solidFill>
              <a:ln w="158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U Passata" pitchFamily="34" charset="0"/>
                  <a:buNone/>
                  <a:tabLst/>
                </a:pPr>
                <a:endParaRPr kumimoji="0" lang="en-GB" sz="1600" b="0" i="0" u="none" strike="noStrike" cap="none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latin typeface="AU Passata" pitchFamily="34" charset="0"/>
                </a:endParaRPr>
              </a:p>
            </p:txBody>
          </p:sp>
          <p:sp>
            <p:nvSpPr>
              <p:cNvPr id="110" name="Rounded Rectangle 109">
                <a:extLst>
                  <a:ext uri="{FF2B5EF4-FFF2-40B4-BE49-F238E27FC236}">
                    <a16:creationId xmlns:a16="http://schemas.microsoft.com/office/drawing/2014/main" id="{8337498C-AE7B-F84F-B0AA-4AEC5DE9D3FF}"/>
                  </a:ext>
                </a:extLst>
              </p:cNvPr>
              <p:cNvSpPr/>
              <p:nvPr/>
            </p:nvSpPr>
            <p:spPr bwMode="auto">
              <a:xfrm>
                <a:off x="5043574" y="4832495"/>
                <a:ext cx="144000" cy="144000"/>
              </a:xfrm>
              <a:prstGeom prst="roundRect">
                <a:avLst/>
              </a:prstGeom>
              <a:solidFill>
                <a:srgbClr val="999999"/>
              </a:solidFill>
              <a:ln w="158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U Passata" pitchFamily="34" charset="0"/>
                  <a:buNone/>
                  <a:tabLst/>
                </a:pPr>
                <a:endParaRPr kumimoji="0" lang="en-GB" sz="1600" b="0" i="0" u="none" strike="noStrike" cap="none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latin typeface="AU Passata" pitchFamily="34" charset="0"/>
                </a:endParaRPr>
              </a:p>
            </p:txBody>
          </p:sp>
          <p:sp>
            <p:nvSpPr>
              <p:cNvPr id="111" name="Rounded Rectangle 110">
                <a:extLst>
                  <a:ext uri="{FF2B5EF4-FFF2-40B4-BE49-F238E27FC236}">
                    <a16:creationId xmlns:a16="http://schemas.microsoft.com/office/drawing/2014/main" id="{F94C89FE-7B75-CB45-B196-85C00C0A8928}"/>
                  </a:ext>
                </a:extLst>
              </p:cNvPr>
              <p:cNvSpPr/>
              <p:nvPr/>
            </p:nvSpPr>
            <p:spPr bwMode="auto">
              <a:xfrm>
                <a:off x="5039070" y="4582973"/>
                <a:ext cx="144000" cy="144000"/>
              </a:xfrm>
              <a:prstGeom prst="roundRect">
                <a:avLst/>
              </a:prstGeom>
              <a:solidFill>
                <a:srgbClr val="999999"/>
              </a:solidFill>
              <a:ln w="158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U Passata" pitchFamily="34" charset="0"/>
                  <a:buNone/>
                  <a:tabLst/>
                </a:pPr>
                <a:endParaRPr kumimoji="0" lang="en-GB" sz="1600" b="0" i="0" u="none" strike="noStrike" cap="none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latin typeface="AU Passata" pitchFamily="34" charset="0"/>
                </a:endParaRPr>
              </a:p>
            </p:txBody>
          </p:sp>
          <p:sp>
            <p:nvSpPr>
              <p:cNvPr id="112" name="Rounded Rectangle 111">
                <a:extLst>
                  <a:ext uri="{FF2B5EF4-FFF2-40B4-BE49-F238E27FC236}">
                    <a16:creationId xmlns:a16="http://schemas.microsoft.com/office/drawing/2014/main" id="{0DC6DDEE-77EB-5C4D-BCB2-588ACBF1DCA0}"/>
                  </a:ext>
                </a:extLst>
              </p:cNvPr>
              <p:cNvSpPr/>
              <p:nvPr/>
            </p:nvSpPr>
            <p:spPr bwMode="auto">
              <a:xfrm>
                <a:off x="5414275" y="4092534"/>
                <a:ext cx="144000" cy="144000"/>
              </a:xfrm>
              <a:prstGeom prst="roundRect">
                <a:avLst/>
              </a:prstGeom>
              <a:solidFill>
                <a:srgbClr val="999999"/>
              </a:solidFill>
              <a:ln w="158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U Passata" pitchFamily="34" charset="0"/>
                  <a:buNone/>
                  <a:tabLst/>
                </a:pPr>
                <a:endParaRPr kumimoji="0" lang="en-GB" sz="1600" b="0" i="0" u="none" strike="noStrike" cap="none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latin typeface="AU Passata" pitchFamily="34" charset="0"/>
                </a:endParaRPr>
              </a:p>
            </p:txBody>
          </p:sp>
          <p:sp>
            <p:nvSpPr>
              <p:cNvPr id="113" name="Rounded Rectangle 112">
                <a:extLst>
                  <a:ext uri="{FF2B5EF4-FFF2-40B4-BE49-F238E27FC236}">
                    <a16:creationId xmlns:a16="http://schemas.microsoft.com/office/drawing/2014/main" id="{6C092DF7-3ECE-2745-B5FB-0669E690756F}"/>
                  </a:ext>
                </a:extLst>
              </p:cNvPr>
              <p:cNvSpPr/>
              <p:nvPr/>
            </p:nvSpPr>
            <p:spPr bwMode="auto">
              <a:xfrm>
                <a:off x="5433023" y="3878827"/>
                <a:ext cx="144000" cy="144000"/>
              </a:xfrm>
              <a:prstGeom prst="roundRect">
                <a:avLst/>
              </a:prstGeom>
              <a:solidFill>
                <a:srgbClr val="999999"/>
              </a:solidFill>
              <a:ln w="158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U Passata" pitchFamily="34" charset="0"/>
                  <a:buNone/>
                  <a:tabLst/>
                </a:pPr>
                <a:endParaRPr kumimoji="0" lang="en-GB" sz="1600" b="0" i="0" u="none" strike="noStrike" cap="none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latin typeface="AU Passata" pitchFamily="34" charset="0"/>
                </a:endParaRPr>
              </a:p>
            </p:txBody>
          </p:sp>
          <p:sp>
            <p:nvSpPr>
              <p:cNvPr id="114" name="Rounded Rectangle 113">
                <a:extLst>
                  <a:ext uri="{FF2B5EF4-FFF2-40B4-BE49-F238E27FC236}">
                    <a16:creationId xmlns:a16="http://schemas.microsoft.com/office/drawing/2014/main" id="{DB8951C9-8C55-114D-A59A-DB9E024DC7CC}"/>
                  </a:ext>
                </a:extLst>
              </p:cNvPr>
              <p:cNvSpPr/>
              <p:nvPr/>
            </p:nvSpPr>
            <p:spPr bwMode="auto">
              <a:xfrm>
                <a:off x="5428573" y="3636125"/>
                <a:ext cx="144000" cy="144000"/>
              </a:xfrm>
              <a:prstGeom prst="roundRect">
                <a:avLst/>
              </a:prstGeom>
              <a:solidFill>
                <a:srgbClr val="999999"/>
              </a:solidFill>
              <a:ln w="158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U Passata" pitchFamily="34" charset="0"/>
                  <a:buNone/>
                  <a:tabLst/>
                </a:pPr>
                <a:endParaRPr kumimoji="0" lang="en-GB" sz="1600" b="0" i="0" u="none" strike="noStrike" cap="none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latin typeface="AU Passata" pitchFamily="34" charset="0"/>
                </a:endParaRPr>
              </a:p>
            </p:txBody>
          </p:sp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968AA36F-14B0-8D40-8590-52F61F03A9F9}"/>
                  </a:ext>
                </a:extLst>
              </p:cNvPr>
              <p:cNvSpPr/>
              <p:nvPr/>
            </p:nvSpPr>
            <p:spPr bwMode="auto">
              <a:xfrm>
                <a:off x="3368070" y="3080429"/>
                <a:ext cx="2554817" cy="2204719"/>
              </a:xfrm>
              <a:prstGeom prst="rect">
                <a:avLst/>
              </a:prstGeom>
              <a:noFill/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U Passata" pitchFamily="34" charset="0"/>
                  <a:buNone/>
                  <a:tabLst/>
                </a:pPr>
                <a:endParaRPr kumimoji="0" lang="en-GB" sz="1600" b="0" i="0" u="none" strike="noStrike" cap="none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latin typeface="AU Passata" pitchFamily="34" charset="0"/>
                </a:endParaRPr>
              </a:p>
            </p:txBody>
          </p:sp>
          <p:grpSp>
            <p:nvGrpSpPr>
              <p:cNvPr id="116" name="Group 115">
                <a:extLst>
                  <a:ext uri="{FF2B5EF4-FFF2-40B4-BE49-F238E27FC236}">
                    <a16:creationId xmlns:a16="http://schemas.microsoft.com/office/drawing/2014/main" id="{445E5F98-BE28-E742-88C0-39D41A34962B}"/>
                  </a:ext>
                </a:extLst>
              </p:cNvPr>
              <p:cNvGrpSpPr/>
              <p:nvPr/>
            </p:nvGrpSpPr>
            <p:grpSpPr>
              <a:xfrm>
                <a:off x="4249167" y="3239765"/>
                <a:ext cx="252000" cy="252000"/>
                <a:chOff x="4271687" y="3230757"/>
                <a:chExt cx="252000" cy="252000"/>
              </a:xfrm>
            </p:grpSpPr>
            <p:sp>
              <p:nvSpPr>
                <p:cNvPr id="123" name="Rounded Rectangle 122">
                  <a:extLst>
                    <a:ext uri="{FF2B5EF4-FFF2-40B4-BE49-F238E27FC236}">
                      <a16:creationId xmlns:a16="http://schemas.microsoft.com/office/drawing/2014/main" id="{3BD9D681-89BC-2D44-8970-8DCFB08CEBFA}"/>
                    </a:ext>
                  </a:extLst>
                </p:cNvPr>
                <p:cNvSpPr/>
                <p:nvPr/>
              </p:nvSpPr>
              <p:spPr bwMode="auto">
                <a:xfrm>
                  <a:off x="4329299" y="3274690"/>
                  <a:ext cx="144000" cy="144000"/>
                </a:xfrm>
                <a:prstGeom prst="roundRect">
                  <a:avLst/>
                </a:prstGeom>
                <a:solidFill>
                  <a:srgbClr val="C00000"/>
                </a:solidFill>
                <a:ln w="1587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95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 typeface="AU Passata" pitchFamily="34" charset="0"/>
                    <a:buNone/>
                    <a:tabLst/>
                  </a:pPr>
                  <a:endParaRPr kumimoji="0" lang="en-GB" sz="1600" b="0" i="0" u="none" strike="noStrike" cap="none" normalizeH="0" baseline="0" dirty="0" err="1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AU Passata" pitchFamily="34" charset="0"/>
                  </a:endParaRPr>
                </a:p>
              </p:txBody>
            </p:sp>
            <p:sp>
              <p:nvSpPr>
                <p:cNvPr id="124" name="Oval 123">
                  <a:extLst>
                    <a:ext uri="{FF2B5EF4-FFF2-40B4-BE49-F238E27FC236}">
                      <a16:creationId xmlns:a16="http://schemas.microsoft.com/office/drawing/2014/main" id="{490BE3ED-6D94-964E-B50F-49CFA721BA8C}"/>
                    </a:ext>
                  </a:extLst>
                </p:cNvPr>
                <p:cNvSpPr/>
                <p:nvPr/>
              </p:nvSpPr>
              <p:spPr bwMode="auto">
                <a:xfrm>
                  <a:off x="4271687" y="3230757"/>
                  <a:ext cx="252000" cy="252000"/>
                </a:xfrm>
                <a:prstGeom prst="ellipse">
                  <a:avLst/>
                </a:prstGeom>
                <a:noFill/>
                <a:ln w="15875" cap="flat" cmpd="sng" algn="ctr">
                  <a:solidFill>
                    <a:schemeClr val="tx1"/>
                  </a:solidFill>
                  <a:prstDash val="dash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95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 typeface="AU Passata" pitchFamily="34" charset="0"/>
                    <a:buNone/>
                    <a:tabLst/>
                  </a:pPr>
                  <a:endParaRPr kumimoji="0" lang="en-GB" sz="1600" b="0" i="0" u="none" strike="noStrike" cap="none" normalizeH="0" baseline="0" dirty="0" err="1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AU Passata" pitchFamily="34" charset="0"/>
                  </a:endParaRPr>
                </a:p>
              </p:txBody>
            </p:sp>
          </p:grpSp>
          <p:grpSp>
            <p:nvGrpSpPr>
              <p:cNvPr id="117" name="Group 116">
                <a:extLst>
                  <a:ext uri="{FF2B5EF4-FFF2-40B4-BE49-F238E27FC236}">
                    <a16:creationId xmlns:a16="http://schemas.microsoft.com/office/drawing/2014/main" id="{7E905AFD-6F6B-9244-899B-E0AE17A8D8BF}"/>
                  </a:ext>
                </a:extLst>
              </p:cNvPr>
              <p:cNvGrpSpPr/>
              <p:nvPr/>
            </p:nvGrpSpPr>
            <p:grpSpPr>
              <a:xfrm>
                <a:off x="4256688" y="4257365"/>
                <a:ext cx="252000" cy="252000"/>
                <a:chOff x="4278777" y="4144571"/>
                <a:chExt cx="252000" cy="252000"/>
              </a:xfrm>
            </p:grpSpPr>
            <p:sp>
              <p:nvSpPr>
                <p:cNvPr id="121" name="Rounded Rectangle 120">
                  <a:extLst>
                    <a:ext uri="{FF2B5EF4-FFF2-40B4-BE49-F238E27FC236}">
                      <a16:creationId xmlns:a16="http://schemas.microsoft.com/office/drawing/2014/main" id="{04AD3237-E93D-6F4B-9A24-5EFE8551C891}"/>
                    </a:ext>
                  </a:extLst>
                </p:cNvPr>
                <p:cNvSpPr/>
                <p:nvPr/>
              </p:nvSpPr>
              <p:spPr bwMode="auto">
                <a:xfrm>
                  <a:off x="4329299" y="4202408"/>
                  <a:ext cx="144000" cy="144000"/>
                </a:xfrm>
                <a:prstGeom prst="roundRect">
                  <a:avLst/>
                </a:prstGeom>
                <a:solidFill>
                  <a:srgbClr val="00FF00"/>
                </a:solidFill>
                <a:ln w="1587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95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 typeface="AU Passata" pitchFamily="34" charset="0"/>
                    <a:buNone/>
                    <a:tabLst/>
                  </a:pPr>
                  <a:endParaRPr kumimoji="0" lang="en-GB" sz="1600" b="0" i="0" u="none" strike="noStrike" cap="none" normalizeH="0" baseline="0" dirty="0" err="1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AU Passata" pitchFamily="34" charset="0"/>
                  </a:endParaRPr>
                </a:p>
              </p:txBody>
            </p:sp>
            <p:sp>
              <p:nvSpPr>
                <p:cNvPr id="122" name="Oval 121">
                  <a:extLst>
                    <a:ext uri="{FF2B5EF4-FFF2-40B4-BE49-F238E27FC236}">
                      <a16:creationId xmlns:a16="http://schemas.microsoft.com/office/drawing/2014/main" id="{CB95544C-343D-CB45-8BEE-1909C9EAC50B}"/>
                    </a:ext>
                  </a:extLst>
                </p:cNvPr>
                <p:cNvSpPr/>
                <p:nvPr/>
              </p:nvSpPr>
              <p:spPr bwMode="auto">
                <a:xfrm>
                  <a:off x="4278777" y="4144571"/>
                  <a:ext cx="252000" cy="252000"/>
                </a:xfrm>
                <a:prstGeom prst="ellipse">
                  <a:avLst/>
                </a:prstGeom>
                <a:noFill/>
                <a:ln w="15875" cap="flat" cmpd="sng" algn="ctr">
                  <a:solidFill>
                    <a:schemeClr val="tx1"/>
                  </a:solidFill>
                  <a:prstDash val="dash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95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 typeface="AU Passata" pitchFamily="34" charset="0"/>
                    <a:buNone/>
                    <a:tabLst/>
                  </a:pPr>
                  <a:endParaRPr kumimoji="0" lang="en-GB" sz="1600" b="0" i="0" u="none" strike="noStrike" cap="none" normalizeH="0" baseline="0" dirty="0" err="1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AU Passata" pitchFamily="34" charset="0"/>
                  </a:endParaRPr>
                </a:p>
              </p:txBody>
            </p:sp>
          </p:grpSp>
          <p:grpSp>
            <p:nvGrpSpPr>
              <p:cNvPr id="118" name="Group 117">
                <a:extLst>
                  <a:ext uri="{FF2B5EF4-FFF2-40B4-BE49-F238E27FC236}">
                    <a16:creationId xmlns:a16="http://schemas.microsoft.com/office/drawing/2014/main" id="{8A5627EC-0BF4-A14E-B4F6-14053F715F21}"/>
                  </a:ext>
                </a:extLst>
              </p:cNvPr>
              <p:cNvGrpSpPr/>
              <p:nvPr/>
            </p:nvGrpSpPr>
            <p:grpSpPr>
              <a:xfrm>
                <a:off x="5288275" y="4275814"/>
                <a:ext cx="252000" cy="252000"/>
                <a:chOff x="5201215" y="4150138"/>
                <a:chExt cx="252000" cy="252000"/>
              </a:xfrm>
            </p:grpSpPr>
            <p:sp>
              <p:nvSpPr>
                <p:cNvPr id="119" name="Rounded Rectangle 118">
                  <a:extLst>
                    <a:ext uri="{FF2B5EF4-FFF2-40B4-BE49-F238E27FC236}">
                      <a16:creationId xmlns:a16="http://schemas.microsoft.com/office/drawing/2014/main" id="{615A2679-68AF-E243-AF0E-AE8B1AD6AB07}"/>
                    </a:ext>
                  </a:extLst>
                </p:cNvPr>
                <p:cNvSpPr/>
                <p:nvPr/>
              </p:nvSpPr>
              <p:spPr bwMode="auto">
                <a:xfrm>
                  <a:off x="5255215" y="4202400"/>
                  <a:ext cx="144000" cy="144000"/>
                </a:xfrm>
                <a:prstGeom prst="roundRect">
                  <a:avLst/>
                </a:prstGeom>
                <a:solidFill>
                  <a:srgbClr val="0000FF"/>
                </a:solidFill>
                <a:ln w="1587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95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 typeface="AU Passata" pitchFamily="34" charset="0"/>
                    <a:buNone/>
                    <a:tabLst/>
                  </a:pPr>
                  <a:endParaRPr kumimoji="0" lang="en-GB" sz="1600" b="0" i="0" u="none" strike="noStrike" cap="none" normalizeH="0" baseline="0" dirty="0" err="1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AU Passata" pitchFamily="34" charset="0"/>
                  </a:endParaRPr>
                </a:p>
              </p:txBody>
            </p:sp>
            <p:sp>
              <p:nvSpPr>
                <p:cNvPr id="120" name="Oval 119">
                  <a:extLst>
                    <a:ext uri="{FF2B5EF4-FFF2-40B4-BE49-F238E27FC236}">
                      <a16:creationId xmlns:a16="http://schemas.microsoft.com/office/drawing/2014/main" id="{77C5F89D-9874-144E-9224-036534348C16}"/>
                    </a:ext>
                  </a:extLst>
                </p:cNvPr>
                <p:cNvSpPr/>
                <p:nvPr/>
              </p:nvSpPr>
              <p:spPr bwMode="auto">
                <a:xfrm>
                  <a:off x="5201215" y="4150138"/>
                  <a:ext cx="252000" cy="252000"/>
                </a:xfrm>
                <a:prstGeom prst="ellipse">
                  <a:avLst/>
                </a:prstGeom>
                <a:noFill/>
                <a:ln w="15875" cap="flat" cmpd="sng" algn="ctr">
                  <a:solidFill>
                    <a:schemeClr val="tx1"/>
                  </a:solidFill>
                  <a:prstDash val="dash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95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 typeface="AU Passata" pitchFamily="34" charset="0"/>
                    <a:buNone/>
                    <a:tabLst/>
                  </a:pPr>
                  <a:endParaRPr kumimoji="0" lang="en-GB" sz="1600" b="0" i="0" u="none" strike="noStrike" cap="none" normalizeH="0" baseline="0" dirty="0" err="1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AU Passata" pitchFamily="34" charset="0"/>
                  </a:endParaRPr>
                </a:p>
              </p:txBody>
            </p:sp>
          </p:grpSp>
        </p:grpSp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52ECF211-6DBE-CE47-A76B-8E3F3C780EFE}"/>
              </a:ext>
            </a:extLst>
          </p:cNvPr>
          <p:cNvGrpSpPr/>
          <p:nvPr/>
        </p:nvGrpSpPr>
        <p:grpSpPr>
          <a:xfrm>
            <a:off x="677447" y="3080428"/>
            <a:ext cx="2554817" cy="2204719"/>
            <a:chOff x="3368070" y="3080429"/>
            <a:chExt cx="2554817" cy="2204719"/>
          </a:xfrm>
        </p:grpSpPr>
        <p:sp>
          <p:nvSpPr>
            <p:cNvPr id="126" name="Rounded Rectangle 125">
              <a:extLst>
                <a:ext uri="{FF2B5EF4-FFF2-40B4-BE49-F238E27FC236}">
                  <a16:creationId xmlns:a16="http://schemas.microsoft.com/office/drawing/2014/main" id="{8046275B-22EF-924D-8E29-16216E99CEFA}"/>
                </a:ext>
              </a:extLst>
            </p:cNvPr>
            <p:cNvSpPr/>
            <p:nvPr/>
          </p:nvSpPr>
          <p:spPr bwMode="auto">
            <a:xfrm>
              <a:off x="3941199" y="3686787"/>
              <a:ext cx="144000" cy="144000"/>
            </a:xfrm>
            <a:prstGeom prst="roundRect">
              <a:avLst/>
            </a:prstGeom>
            <a:solidFill>
              <a:srgbClr val="999999"/>
            </a:solidFill>
            <a:ln w="158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GB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127" name="Rounded Rectangle 126">
              <a:extLst>
                <a:ext uri="{FF2B5EF4-FFF2-40B4-BE49-F238E27FC236}">
                  <a16:creationId xmlns:a16="http://schemas.microsoft.com/office/drawing/2014/main" id="{138960BB-2B5D-ED4B-BD28-1950242C47B8}"/>
                </a:ext>
              </a:extLst>
            </p:cNvPr>
            <p:cNvSpPr/>
            <p:nvPr/>
          </p:nvSpPr>
          <p:spPr bwMode="auto">
            <a:xfrm>
              <a:off x="3941199" y="3890650"/>
              <a:ext cx="144000" cy="144000"/>
            </a:xfrm>
            <a:prstGeom prst="roundRect">
              <a:avLst/>
            </a:prstGeom>
            <a:solidFill>
              <a:srgbClr val="999999"/>
            </a:solidFill>
            <a:ln w="158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GB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128" name="Rounded Rectangle 127">
              <a:extLst>
                <a:ext uri="{FF2B5EF4-FFF2-40B4-BE49-F238E27FC236}">
                  <a16:creationId xmlns:a16="http://schemas.microsoft.com/office/drawing/2014/main" id="{DF07B194-7990-B142-B494-74E52830211A}"/>
                </a:ext>
              </a:extLst>
            </p:cNvPr>
            <p:cNvSpPr/>
            <p:nvPr/>
          </p:nvSpPr>
          <p:spPr bwMode="auto">
            <a:xfrm>
              <a:off x="3941199" y="4148308"/>
              <a:ext cx="144000" cy="144000"/>
            </a:xfrm>
            <a:prstGeom prst="roundRect">
              <a:avLst/>
            </a:prstGeom>
            <a:solidFill>
              <a:srgbClr val="999999"/>
            </a:solidFill>
            <a:ln w="158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GB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129" name="Rounded Rectangle 128">
              <a:extLst>
                <a:ext uri="{FF2B5EF4-FFF2-40B4-BE49-F238E27FC236}">
                  <a16:creationId xmlns:a16="http://schemas.microsoft.com/office/drawing/2014/main" id="{8FF1DFB3-191A-6D44-89BD-7D26B1DD0DD7}"/>
                </a:ext>
              </a:extLst>
            </p:cNvPr>
            <p:cNvSpPr/>
            <p:nvPr/>
          </p:nvSpPr>
          <p:spPr bwMode="auto">
            <a:xfrm>
              <a:off x="4326277" y="4587826"/>
              <a:ext cx="144000" cy="144000"/>
            </a:xfrm>
            <a:prstGeom prst="roundRect">
              <a:avLst/>
            </a:prstGeom>
            <a:solidFill>
              <a:srgbClr val="999999"/>
            </a:solidFill>
            <a:ln w="158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GB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130" name="Rounded Rectangle 129">
              <a:extLst>
                <a:ext uri="{FF2B5EF4-FFF2-40B4-BE49-F238E27FC236}">
                  <a16:creationId xmlns:a16="http://schemas.microsoft.com/office/drawing/2014/main" id="{12426FE8-7E1F-AD48-9021-670B6D4F374F}"/>
                </a:ext>
              </a:extLst>
            </p:cNvPr>
            <p:cNvSpPr/>
            <p:nvPr/>
          </p:nvSpPr>
          <p:spPr bwMode="auto">
            <a:xfrm>
              <a:off x="4326277" y="4820916"/>
              <a:ext cx="144000" cy="144000"/>
            </a:xfrm>
            <a:prstGeom prst="roundRect">
              <a:avLst/>
            </a:prstGeom>
            <a:solidFill>
              <a:srgbClr val="999999"/>
            </a:solidFill>
            <a:ln w="158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GB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131" name="Rounded Rectangle 130">
              <a:extLst>
                <a:ext uri="{FF2B5EF4-FFF2-40B4-BE49-F238E27FC236}">
                  <a16:creationId xmlns:a16="http://schemas.microsoft.com/office/drawing/2014/main" id="{A2E6D2EA-2515-6749-A80E-19696193A027}"/>
                </a:ext>
              </a:extLst>
            </p:cNvPr>
            <p:cNvSpPr/>
            <p:nvPr/>
          </p:nvSpPr>
          <p:spPr bwMode="auto">
            <a:xfrm>
              <a:off x="4547853" y="5013022"/>
              <a:ext cx="144000" cy="144000"/>
            </a:xfrm>
            <a:prstGeom prst="roundRect">
              <a:avLst/>
            </a:prstGeom>
            <a:solidFill>
              <a:srgbClr val="999999"/>
            </a:solidFill>
            <a:ln w="158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GB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132" name="Rounded Rectangle 131">
              <a:extLst>
                <a:ext uri="{FF2B5EF4-FFF2-40B4-BE49-F238E27FC236}">
                  <a16:creationId xmlns:a16="http://schemas.microsoft.com/office/drawing/2014/main" id="{78559DF8-DFA1-4C45-A098-728D9A4435C4}"/>
                </a:ext>
              </a:extLst>
            </p:cNvPr>
            <p:cNvSpPr/>
            <p:nvPr/>
          </p:nvSpPr>
          <p:spPr bwMode="auto">
            <a:xfrm>
              <a:off x="4805178" y="5026534"/>
              <a:ext cx="144000" cy="144000"/>
            </a:xfrm>
            <a:prstGeom prst="roundRect">
              <a:avLst/>
            </a:prstGeom>
            <a:solidFill>
              <a:srgbClr val="999999"/>
            </a:solidFill>
            <a:ln w="158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GB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133" name="Rounded Rectangle 132">
              <a:extLst>
                <a:ext uri="{FF2B5EF4-FFF2-40B4-BE49-F238E27FC236}">
                  <a16:creationId xmlns:a16="http://schemas.microsoft.com/office/drawing/2014/main" id="{A78573A5-CBC7-C14D-AD44-EC2501C0DAA9}"/>
                </a:ext>
              </a:extLst>
            </p:cNvPr>
            <p:cNvSpPr/>
            <p:nvPr/>
          </p:nvSpPr>
          <p:spPr bwMode="auto">
            <a:xfrm>
              <a:off x="5043574" y="4832495"/>
              <a:ext cx="144000" cy="144000"/>
            </a:xfrm>
            <a:prstGeom prst="roundRect">
              <a:avLst/>
            </a:prstGeom>
            <a:solidFill>
              <a:srgbClr val="999999"/>
            </a:solidFill>
            <a:ln w="158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GB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134" name="Rounded Rectangle 133">
              <a:extLst>
                <a:ext uri="{FF2B5EF4-FFF2-40B4-BE49-F238E27FC236}">
                  <a16:creationId xmlns:a16="http://schemas.microsoft.com/office/drawing/2014/main" id="{EA8ECD8D-8AAB-9348-A9A3-BFD93C9ACC46}"/>
                </a:ext>
              </a:extLst>
            </p:cNvPr>
            <p:cNvSpPr/>
            <p:nvPr/>
          </p:nvSpPr>
          <p:spPr bwMode="auto">
            <a:xfrm>
              <a:off x="5039070" y="4582973"/>
              <a:ext cx="144000" cy="144000"/>
            </a:xfrm>
            <a:prstGeom prst="roundRect">
              <a:avLst/>
            </a:prstGeom>
            <a:solidFill>
              <a:srgbClr val="999999"/>
            </a:solidFill>
            <a:ln w="158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GB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135" name="Rounded Rectangle 134">
              <a:extLst>
                <a:ext uri="{FF2B5EF4-FFF2-40B4-BE49-F238E27FC236}">
                  <a16:creationId xmlns:a16="http://schemas.microsoft.com/office/drawing/2014/main" id="{C985E2E1-5DCF-4342-A1A9-66D17F401D52}"/>
                </a:ext>
              </a:extLst>
            </p:cNvPr>
            <p:cNvSpPr/>
            <p:nvPr/>
          </p:nvSpPr>
          <p:spPr bwMode="auto">
            <a:xfrm>
              <a:off x="5414275" y="4092534"/>
              <a:ext cx="144000" cy="144000"/>
            </a:xfrm>
            <a:prstGeom prst="roundRect">
              <a:avLst/>
            </a:prstGeom>
            <a:solidFill>
              <a:srgbClr val="999999"/>
            </a:solidFill>
            <a:ln w="158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GB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136" name="Rounded Rectangle 135">
              <a:extLst>
                <a:ext uri="{FF2B5EF4-FFF2-40B4-BE49-F238E27FC236}">
                  <a16:creationId xmlns:a16="http://schemas.microsoft.com/office/drawing/2014/main" id="{E427D6D0-6996-B64C-8B2F-52D15DFED1AB}"/>
                </a:ext>
              </a:extLst>
            </p:cNvPr>
            <p:cNvSpPr/>
            <p:nvPr/>
          </p:nvSpPr>
          <p:spPr bwMode="auto">
            <a:xfrm>
              <a:off x="5433023" y="3878827"/>
              <a:ext cx="144000" cy="144000"/>
            </a:xfrm>
            <a:prstGeom prst="roundRect">
              <a:avLst/>
            </a:prstGeom>
            <a:solidFill>
              <a:srgbClr val="999999"/>
            </a:solidFill>
            <a:ln w="158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GB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137" name="Rounded Rectangle 136">
              <a:extLst>
                <a:ext uri="{FF2B5EF4-FFF2-40B4-BE49-F238E27FC236}">
                  <a16:creationId xmlns:a16="http://schemas.microsoft.com/office/drawing/2014/main" id="{A5062212-63CE-AB49-B990-F37A009AE3B9}"/>
                </a:ext>
              </a:extLst>
            </p:cNvPr>
            <p:cNvSpPr/>
            <p:nvPr/>
          </p:nvSpPr>
          <p:spPr bwMode="auto">
            <a:xfrm>
              <a:off x="5428573" y="3636125"/>
              <a:ext cx="144000" cy="144000"/>
            </a:xfrm>
            <a:prstGeom prst="roundRect">
              <a:avLst/>
            </a:prstGeom>
            <a:solidFill>
              <a:srgbClr val="999999"/>
            </a:solidFill>
            <a:ln w="158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GB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716FBC4A-4EFA-DB45-B925-E97AC56C5A9D}"/>
                </a:ext>
              </a:extLst>
            </p:cNvPr>
            <p:cNvSpPr/>
            <p:nvPr/>
          </p:nvSpPr>
          <p:spPr bwMode="auto">
            <a:xfrm>
              <a:off x="3368070" y="3080429"/>
              <a:ext cx="2554817" cy="2204719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GB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E96487FB-7CCE-DC4F-A0C3-3B1FDE6E14A1}"/>
                </a:ext>
              </a:extLst>
            </p:cNvPr>
            <p:cNvGrpSpPr/>
            <p:nvPr/>
          </p:nvGrpSpPr>
          <p:grpSpPr>
            <a:xfrm>
              <a:off x="4249167" y="3239765"/>
              <a:ext cx="252000" cy="252000"/>
              <a:chOff x="4271687" y="3230757"/>
              <a:chExt cx="252000" cy="252000"/>
            </a:xfrm>
          </p:grpSpPr>
          <p:sp>
            <p:nvSpPr>
              <p:cNvPr id="146" name="Rounded Rectangle 145">
                <a:extLst>
                  <a:ext uri="{FF2B5EF4-FFF2-40B4-BE49-F238E27FC236}">
                    <a16:creationId xmlns:a16="http://schemas.microsoft.com/office/drawing/2014/main" id="{13DCF6E3-EF2E-7949-9A78-679B7C198554}"/>
                  </a:ext>
                </a:extLst>
              </p:cNvPr>
              <p:cNvSpPr/>
              <p:nvPr/>
            </p:nvSpPr>
            <p:spPr bwMode="auto">
              <a:xfrm>
                <a:off x="4329299" y="3274690"/>
                <a:ext cx="144000" cy="144000"/>
              </a:xfrm>
              <a:prstGeom prst="roundRect">
                <a:avLst/>
              </a:prstGeom>
              <a:solidFill>
                <a:srgbClr val="C00000"/>
              </a:solidFill>
              <a:ln w="158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U Passata" pitchFamily="34" charset="0"/>
                  <a:buNone/>
                  <a:tabLst/>
                </a:pPr>
                <a:endParaRPr kumimoji="0" lang="en-GB" sz="1600" b="0" i="0" u="none" strike="noStrike" cap="none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latin typeface="AU Passata" pitchFamily="34" charset="0"/>
                </a:endParaRPr>
              </a:p>
            </p:txBody>
          </p:sp>
          <p:sp>
            <p:nvSpPr>
              <p:cNvPr id="147" name="Oval 146">
                <a:extLst>
                  <a:ext uri="{FF2B5EF4-FFF2-40B4-BE49-F238E27FC236}">
                    <a16:creationId xmlns:a16="http://schemas.microsoft.com/office/drawing/2014/main" id="{F55B0983-6E1A-8342-90AA-A8DF4AFDE030}"/>
                  </a:ext>
                </a:extLst>
              </p:cNvPr>
              <p:cNvSpPr/>
              <p:nvPr/>
            </p:nvSpPr>
            <p:spPr bwMode="auto">
              <a:xfrm>
                <a:off x="4271687" y="3230757"/>
                <a:ext cx="252000" cy="252000"/>
              </a:xfrm>
              <a:prstGeom prst="ellipse">
                <a:avLst/>
              </a:prstGeom>
              <a:noFill/>
              <a:ln w="15875" cap="flat" cmpd="sng" algn="ctr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U Passata" pitchFamily="34" charset="0"/>
                  <a:buNone/>
                  <a:tabLst/>
                </a:pPr>
                <a:endParaRPr kumimoji="0" lang="en-GB" sz="1600" b="0" i="0" u="none" strike="noStrike" cap="none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latin typeface="AU Passata" pitchFamily="34" charset="0"/>
                </a:endParaRPr>
              </a:p>
            </p:txBody>
          </p:sp>
        </p:grpSp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id="{941455AF-D447-8A47-96A5-EA0ADC780AED}"/>
                </a:ext>
              </a:extLst>
            </p:cNvPr>
            <p:cNvGrpSpPr/>
            <p:nvPr/>
          </p:nvGrpSpPr>
          <p:grpSpPr>
            <a:xfrm>
              <a:off x="4256688" y="4257365"/>
              <a:ext cx="252000" cy="252000"/>
              <a:chOff x="4278777" y="4144571"/>
              <a:chExt cx="252000" cy="252000"/>
            </a:xfrm>
          </p:grpSpPr>
          <p:sp>
            <p:nvSpPr>
              <p:cNvPr id="144" name="Rounded Rectangle 143">
                <a:extLst>
                  <a:ext uri="{FF2B5EF4-FFF2-40B4-BE49-F238E27FC236}">
                    <a16:creationId xmlns:a16="http://schemas.microsoft.com/office/drawing/2014/main" id="{5121A9A9-0EC3-BD46-88BC-F3AAEF7B3060}"/>
                  </a:ext>
                </a:extLst>
              </p:cNvPr>
              <p:cNvSpPr/>
              <p:nvPr/>
            </p:nvSpPr>
            <p:spPr bwMode="auto">
              <a:xfrm>
                <a:off x="4329299" y="4202408"/>
                <a:ext cx="144000" cy="144000"/>
              </a:xfrm>
              <a:prstGeom prst="roundRect">
                <a:avLst/>
              </a:prstGeom>
              <a:solidFill>
                <a:srgbClr val="00FF00"/>
              </a:solidFill>
              <a:ln w="158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U Passata" pitchFamily="34" charset="0"/>
                  <a:buNone/>
                  <a:tabLst/>
                </a:pPr>
                <a:endParaRPr kumimoji="0" lang="en-GB" sz="1600" b="0" i="0" u="none" strike="noStrike" cap="none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latin typeface="AU Passata" pitchFamily="34" charset="0"/>
                </a:endParaRPr>
              </a:p>
            </p:txBody>
          </p:sp>
          <p:sp>
            <p:nvSpPr>
              <p:cNvPr id="145" name="Oval 144">
                <a:extLst>
                  <a:ext uri="{FF2B5EF4-FFF2-40B4-BE49-F238E27FC236}">
                    <a16:creationId xmlns:a16="http://schemas.microsoft.com/office/drawing/2014/main" id="{48EE60AF-DE2D-674F-B967-887B8D0E05EB}"/>
                  </a:ext>
                </a:extLst>
              </p:cNvPr>
              <p:cNvSpPr/>
              <p:nvPr/>
            </p:nvSpPr>
            <p:spPr bwMode="auto">
              <a:xfrm>
                <a:off x="4278777" y="4144571"/>
                <a:ext cx="252000" cy="252000"/>
              </a:xfrm>
              <a:prstGeom prst="ellipse">
                <a:avLst/>
              </a:prstGeom>
              <a:noFill/>
              <a:ln w="15875" cap="flat" cmpd="sng" algn="ctr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U Passata" pitchFamily="34" charset="0"/>
                  <a:buNone/>
                  <a:tabLst/>
                </a:pPr>
                <a:endParaRPr kumimoji="0" lang="en-GB" sz="1600" b="0" i="0" u="none" strike="noStrike" cap="none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latin typeface="AU Passata" pitchFamily="34" charset="0"/>
                </a:endParaRPr>
              </a:p>
            </p:txBody>
          </p:sp>
        </p:grpSp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0B18448C-3FFB-4D42-BE3B-A07E16CE1E71}"/>
                </a:ext>
              </a:extLst>
            </p:cNvPr>
            <p:cNvGrpSpPr/>
            <p:nvPr/>
          </p:nvGrpSpPr>
          <p:grpSpPr>
            <a:xfrm>
              <a:off x="5288275" y="4275814"/>
              <a:ext cx="252000" cy="252000"/>
              <a:chOff x="5201215" y="4150138"/>
              <a:chExt cx="252000" cy="252000"/>
            </a:xfrm>
          </p:grpSpPr>
          <p:sp>
            <p:nvSpPr>
              <p:cNvPr id="142" name="Rounded Rectangle 141">
                <a:extLst>
                  <a:ext uri="{FF2B5EF4-FFF2-40B4-BE49-F238E27FC236}">
                    <a16:creationId xmlns:a16="http://schemas.microsoft.com/office/drawing/2014/main" id="{724A02FB-F828-1549-A6CD-497BE154FAF1}"/>
                  </a:ext>
                </a:extLst>
              </p:cNvPr>
              <p:cNvSpPr/>
              <p:nvPr/>
            </p:nvSpPr>
            <p:spPr bwMode="auto">
              <a:xfrm>
                <a:off x="5255215" y="4202400"/>
                <a:ext cx="144000" cy="144000"/>
              </a:xfrm>
              <a:prstGeom prst="roundRect">
                <a:avLst/>
              </a:prstGeom>
              <a:solidFill>
                <a:srgbClr val="0000FF"/>
              </a:solidFill>
              <a:ln w="158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U Passata" pitchFamily="34" charset="0"/>
                  <a:buNone/>
                  <a:tabLst/>
                </a:pPr>
                <a:endParaRPr kumimoji="0" lang="en-GB" sz="1600" b="0" i="0" u="none" strike="noStrike" cap="none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latin typeface="AU Passata" pitchFamily="34" charset="0"/>
                </a:endParaRPr>
              </a:p>
            </p:txBody>
          </p:sp>
          <p:sp>
            <p:nvSpPr>
              <p:cNvPr id="143" name="Oval 142">
                <a:extLst>
                  <a:ext uri="{FF2B5EF4-FFF2-40B4-BE49-F238E27FC236}">
                    <a16:creationId xmlns:a16="http://schemas.microsoft.com/office/drawing/2014/main" id="{CF778C80-34EE-4C4E-86AB-BA2C41B152DA}"/>
                  </a:ext>
                </a:extLst>
              </p:cNvPr>
              <p:cNvSpPr/>
              <p:nvPr/>
            </p:nvSpPr>
            <p:spPr bwMode="auto">
              <a:xfrm>
                <a:off x="5201215" y="4150138"/>
                <a:ext cx="252000" cy="252000"/>
              </a:xfrm>
              <a:prstGeom prst="ellipse">
                <a:avLst/>
              </a:prstGeom>
              <a:noFill/>
              <a:ln w="15875" cap="flat" cmpd="sng" algn="ctr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U Passata" pitchFamily="34" charset="0"/>
                  <a:buNone/>
                  <a:tabLst/>
                </a:pPr>
                <a:endParaRPr kumimoji="0" lang="en-GB" sz="1600" b="0" i="0" u="none" strike="noStrike" cap="none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latin typeface="AU Passata" pitchFamily="34" charset="0"/>
                </a:endParaRPr>
              </a:p>
            </p:txBody>
          </p:sp>
        </p:grpSp>
      </p:grpSp>
      <p:grpSp>
        <p:nvGrpSpPr>
          <p:cNvPr id="1033" name="Group 1032">
            <a:extLst>
              <a:ext uri="{FF2B5EF4-FFF2-40B4-BE49-F238E27FC236}">
                <a16:creationId xmlns:a16="http://schemas.microsoft.com/office/drawing/2014/main" id="{FCBD6695-F706-6F4E-9865-18C7A008B22F}"/>
              </a:ext>
            </a:extLst>
          </p:cNvPr>
          <p:cNvGrpSpPr/>
          <p:nvPr/>
        </p:nvGrpSpPr>
        <p:grpSpPr>
          <a:xfrm>
            <a:off x="6201645" y="3082503"/>
            <a:ext cx="2554817" cy="2204719"/>
            <a:chOff x="6201645" y="3082503"/>
            <a:chExt cx="2554817" cy="2204719"/>
          </a:xfrm>
        </p:grpSpPr>
        <p:grpSp>
          <p:nvGrpSpPr>
            <p:cNvPr id="172" name="Group 171">
              <a:extLst>
                <a:ext uri="{FF2B5EF4-FFF2-40B4-BE49-F238E27FC236}">
                  <a16:creationId xmlns:a16="http://schemas.microsoft.com/office/drawing/2014/main" id="{41BD74E3-5743-CF4C-A501-C4D09E04560A}"/>
                </a:ext>
              </a:extLst>
            </p:cNvPr>
            <p:cNvGrpSpPr/>
            <p:nvPr/>
          </p:nvGrpSpPr>
          <p:grpSpPr>
            <a:xfrm>
              <a:off x="6201645" y="3082503"/>
              <a:ext cx="2554817" cy="2204719"/>
              <a:chOff x="3368070" y="3080429"/>
              <a:chExt cx="2554817" cy="2204719"/>
            </a:xfrm>
          </p:grpSpPr>
          <p:sp>
            <p:nvSpPr>
              <p:cNvPr id="173" name="Rounded Rectangle 172">
                <a:extLst>
                  <a:ext uri="{FF2B5EF4-FFF2-40B4-BE49-F238E27FC236}">
                    <a16:creationId xmlns:a16="http://schemas.microsoft.com/office/drawing/2014/main" id="{9497B2D8-D588-0443-96AB-7886E2D8892E}"/>
                  </a:ext>
                </a:extLst>
              </p:cNvPr>
              <p:cNvSpPr/>
              <p:nvPr/>
            </p:nvSpPr>
            <p:spPr bwMode="auto">
              <a:xfrm>
                <a:off x="3941199" y="3686787"/>
                <a:ext cx="144000" cy="144000"/>
              </a:xfrm>
              <a:prstGeom prst="roundRect">
                <a:avLst/>
              </a:prstGeom>
              <a:solidFill>
                <a:srgbClr val="C00000"/>
              </a:solidFill>
              <a:ln w="158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U Passata" pitchFamily="34" charset="0"/>
                  <a:buNone/>
                  <a:tabLst/>
                </a:pPr>
                <a:endParaRPr kumimoji="0" lang="en-GB" sz="1600" b="0" i="0" u="none" strike="noStrike" cap="none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latin typeface="AU Passata" pitchFamily="34" charset="0"/>
                </a:endParaRPr>
              </a:p>
            </p:txBody>
          </p:sp>
          <p:sp>
            <p:nvSpPr>
              <p:cNvPr id="174" name="Rounded Rectangle 173">
                <a:extLst>
                  <a:ext uri="{FF2B5EF4-FFF2-40B4-BE49-F238E27FC236}">
                    <a16:creationId xmlns:a16="http://schemas.microsoft.com/office/drawing/2014/main" id="{3A981C21-7D0E-374B-B7FA-A9772A33972D}"/>
                  </a:ext>
                </a:extLst>
              </p:cNvPr>
              <p:cNvSpPr/>
              <p:nvPr/>
            </p:nvSpPr>
            <p:spPr bwMode="auto">
              <a:xfrm>
                <a:off x="3941199" y="3890650"/>
                <a:ext cx="144000" cy="144000"/>
              </a:xfrm>
              <a:prstGeom prst="roundRect">
                <a:avLst/>
              </a:prstGeom>
              <a:solidFill>
                <a:srgbClr val="999999"/>
              </a:solidFill>
              <a:ln w="158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U Passata" pitchFamily="34" charset="0"/>
                  <a:buNone/>
                  <a:tabLst/>
                </a:pPr>
                <a:endParaRPr kumimoji="0" lang="en-GB" sz="1600" b="0" i="0" u="none" strike="noStrike" cap="none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latin typeface="AU Passata" pitchFamily="34" charset="0"/>
                </a:endParaRPr>
              </a:p>
            </p:txBody>
          </p:sp>
          <p:sp>
            <p:nvSpPr>
              <p:cNvPr id="175" name="Rounded Rectangle 174">
                <a:extLst>
                  <a:ext uri="{FF2B5EF4-FFF2-40B4-BE49-F238E27FC236}">
                    <a16:creationId xmlns:a16="http://schemas.microsoft.com/office/drawing/2014/main" id="{64065742-4B93-9541-B11D-2D6A6DD7C8C8}"/>
                  </a:ext>
                </a:extLst>
              </p:cNvPr>
              <p:cNvSpPr/>
              <p:nvPr/>
            </p:nvSpPr>
            <p:spPr bwMode="auto">
              <a:xfrm>
                <a:off x="3941199" y="4148308"/>
                <a:ext cx="144000" cy="144000"/>
              </a:xfrm>
              <a:prstGeom prst="roundRect">
                <a:avLst/>
              </a:prstGeom>
              <a:solidFill>
                <a:srgbClr val="999999"/>
              </a:solidFill>
              <a:ln w="158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U Passata" pitchFamily="34" charset="0"/>
                  <a:buNone/>
                  <a:tabLst/>
                </a:pPr>
                <a:endParaRPr kumimoji="0" lang="en-GB" sz="1600" b="0" i="0" u="none" strike="noStrike" cap="none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latin typeface="AU Passata" pitchFamily="34" charset="0"/>
                </a:endParaRPr>
              </a:p>
            </p:txBody>
          </p:sp>
          <p:sp>
            <p:nvSpPr>
              <p:cNvPr id="176" name="Rounded Rectangle 175">
                <a:extLst>
                  <a:ext uri="{FF2B5EF4-FFF2-40B4-BE49-F238E27FC236}">
                    <a16:creationId xmlns:a16="http://schemas.microsoft.com/office/drawing/2014/main" id="{33FB195A-9322-684B-878A-C8FBB00C6147}"/>
                  </a:ext>
                </a:extLst>
              </p:cNvPr>
              <p:cNvSpPr/>
              <p:nvPr/>
            </p:nvSpPr>
            <p:spPr bwMode="auto">
              <a:xfrm>
                <a:off x="4326277" y="4587826"/>
                <a:ext cx="144000" cy="144000"/>
              </a:xfrm>
              <a:prstGeom prst="roundRect">
                <a:avLst/>
              </a:prstGeom>
              <a:solidFill>
                <a:srgbClr val="00FF00"/>
              </a:solidFill>
              <a:ln w="158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U Passata" pitchFamily="34" charset="0"/>
                  <a:buNone/>
                  <a:tabLst/>
                </a:pPr>
                <a:endParaRPr kumimoji="0" lang="en-GB" sz="1600" b="0" i="0" u="none" strike="noStrike" cap="none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latin typeface="AU Passata" pitchFamily="34" charset="0"/>
                </a:endParaRPr>
              </a:p>
            </p:txBody>
          </p:sp>
          <p:sp>
            <p:nvSpPr>
              <p:cNvPr id="177" name="Rounded Rectangle 176">
                <a:extLst>
                  <a:ext uri="{FF2B5EF4-FFF2-40B4-BE49-F238E27FC236}">
                    <a16:creationId xmlns:a16="http://schemas.microsoft.com/office/drawing/2014/main" id="{08AAC5B5-80A0-B645-9827-DC1563BB6634}"/>
                  </a:ext>
                </a:extLst>
              </p:cNvPr>
              <p:cNvSpPr/>
              <p:nvPr/>
            </p:nvSpPr>
            <p:spPr bwMode="auto">
              <a:xfrm>
                <a:off x="4326277" y="4820916"/>
                <a:ext cx="144000" cy="144000"/>
              </a:xfrm>
              <a:prstGeom prst="roundRect">
                <a:avLst/>
              </a:prstGeom>
              <a:solidFill>
                <a:srgbClr val="999999"/>
              </a:solidFill>
              <a:ln w="158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U Passata" pitchFamily="34" charset="0"/>
                  <a:buNone/>
                  <a:tabLst/>
                </a:pPr>
                <a:endParaRPr kumimoji="0" lang="en-GB" sz="1600" b="0" i="0" u="none" strike="noStrike" cap="none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latin typeface="AU Passata" pitchFamily="34" charset="0"/>
                </a:endParaRPr>
              </a:p>
            </p:txBody>
          </p:sp>
          <p:sp>
            <p:nvSpPr>
              <p:cNvPr id="178" name="Rounded Rectangle 177">
                <a:extLst>
                  <a:ext uri="{FF2B5EF4-FFF2-40B4-BE49-F238E27FC236}">
                    <a16:creationId xmlns:a16="http://schemas.microsoft.com/office/drawing/2014/main" id="{9FB9BB5D-073F-3049-A58D-6913E72B6E22}"/>
                  </a:ext>
                </a:extLst>
              </p:cNvPr>
              <p:cNvSpPr/>
              <p:nvPr/>
            </p:nvSpPr>
            <p:spPr bwMode="auto">
              <a:xfrm>
                <a:off x="4547853" y="5013022"/>
                <a:ext cx="144000" cy="144000"/>
              </a:xfrm>
              <a:prstGeom prst="roundRect">
                <a:avLst/>
              </a:prstGeom>
              <a:solidFill>
                <a:srgbClr val="999999"/>
              </a:solidFill>
              <a:ln w="158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U Passata" pitchFamily="34" charset="0"/>
                  <a:buNone/>
                  <a:tabLst/>
                </a:pPr>
                <a:endParaRPr kumimoji="0" lang="en-GB" sz="1600" b="0" i="0" u="none" strike="noStrike" cap="none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latin typeface="AU Passata" pitchFamily="34" charset="0"/>
                </a:endParaRPr>
              </a:p>
            </p:txBody>
          </p:sp>
          <p:sp>
            <p:nvSpPr>
              <p:cNvPr id="179" name="Rounded Rectangle 178">
                <a:extLst>
                  <a:ext uri="{FF2B5EF4-FFF2-40B4-BE49-F238E27FC236}">
                    <a16:creationId xmlns:a16="http://schemas.microsoft.com/office/drawing/2014/main" id="{70ED88FA-440F-424B-9D35-187858A40D40}"/>
                  </a:ext>
                </a:extLst>
              </p:cNvPr>
              <p:cNvSpPr/>
              <p:nvPr/>
            </p:nvSpPr>
            <p:spPr bwMode="auto">
              <a:xfrm>
                <a:off x="4805178" y="5026534"/>
                <a:ext cx="144000" cy="144000"/>
              </a:xfrm>
              <a:prstGeom prst="roundRect">
                <a:avLst/>
              </a:prstGeom>
              <a:solidFill>
                <a:srgbClr val="999999"/>
              </a:solidFill>
              <a:ln w="158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U Passata" pitchFamily="34" charset="0"/>
                  <a:buNone/>
                  <a:tabLst/>
                </a:pPr>
                <a:endParaRPr kumimoji="0" lang="en-GB" sz="1600" b="0" i="0" u="none" strike="noStrike" cap="none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latin typeface="AU Passata" pitchFamily="34" charset="0"/>
                </a:endParaRPr>
              </a:p>
            </p:txBody>
          </p:sp>
          <p:sp>
            <p:nvSpPr>
              <p:cNvPr id="180" name="Rounded Rectangle 179">
                <a:extLst>
                  <a:ext uri="{FF2B5EF4-FFF2-40B4-BE49-F238E27FC236}">
                    <a16:creationId xmlns:a16="http://schemas.microsoft.com/office/drawing/2014/main" id="{BF20CCA7-AF8B-434F-A190-9A66A1AE6FFC}"/>
                  </a:ext>
                </a:extLst>
              </p:cNvPr>
              <p:cNvSpPr/>
              <p:nvPr/>
            </p:nvSpPr>
            <p:spPr bwMode="auto">
              <a:xfrm>
                <a:off x="5043574" y="4832495"/>
                <a:ext cx="144000" cy="144000"/>
              </a:xfrm>
              <a:prstGeom prst="roundRect">
                <a:avLst/>
              </a:prstGeom>
              <a:solidFill>
                <a:srgbClr val="999999"/>
              </a:solidFill>
              <a:ln w="158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U Passata" pitchFamily="34" charset="0"/>
                  <a:buNone/>
                  <a:tabLst/>
                </a:pPr>
                <a:endParaRPr kumimoji="0" lang="en-GB" sz="1600" b="0" i="0" u="none" strike="noStrike" cap="none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latin typeface="AU Passata" pitchFamily="34" charset="0"/>
                </a:endParaRPr>
              </a:p>
            </p:txBody>
          </p:sp>
          <p:sp>
            <p:nvSpPr>
              <p:cNvPr id="181" name="Rounded Rectangle 180">
                <a:extLst>
                  <a:ext uri="{FF2B5EF4-FFF2-40B4-BE49-F238E27FC236}">
                    <a16:creationId xmlns:a16="http://schemas.microsoft.com/office/drawing/2014/main" id="{87935884-81F3-A841-9964-2142D4A1B4B1}"/>
                  </a:ext>
                </a:extLst>
              </p:cNvPr>
              <p:cNvSpPr/>
              <p:nvPr/>
            </p:nvSpPr>
            <p:spPr bwMode="auto">
              <a:xfrm>
                <a:off x="5039070" y="4582973"/>
                <a:ext cx="144000" cy="144000"/>
              </a:xfrm>
              <a:prstGeom prst="roundRect">
                <a:avLst/>
              </a:prstGeom>
              <a:solidFill>
                <a:srgbClr val="999999"/>
              </a:solidFill>
              <a:ln w="158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U Passata" pitchFamily="34" charset="0"/>
                  <a:buNone/>
                  <a:tabLst/>
                </a:pPr>
                <a:endParaRPr kumimoji="0" lang="en-GB" sz="1600" b="0" i="0" u="none" strike="noStrike" cap="none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latin typeface="AU Passata" pitchFamily="34" charset="0"/>
                </a:endParaRPr>
              </a:p>
            </p:txBody>
          </p:sp>
          <p:sp>
            <p:nvSpPr>
              <p:cNvPr id="182" name="Rounded Rectangle 181">
                <a:extLst>
                  <a:ext uri="{FF2B5EF4-FFF2-40B4-BE49-F238E27FC236}">
                    <a16:creationId xmlns:a16="http://schemas.microsoft.com/office/drawing/2014/main" id="{7D5333D8-7BDD-394E-A606-2282D5B0B685}"/>
                  </a:ext>
                </a:extLst>
              </p:cNvPr>
              <p:cNvSpPr/>
              <p:nvPr/>
            </p:nvSpPr>
            <p:spPr bwMode="auto">
              <a:xfrm>
                <a:off x="5414275" y="4092534"/>
                <a:ext cx="144000" cy="144000"/>
              </a:xfrm>
              <a:prstGeom prst="roundRect">
                <a:avLst/>
              </a:prstGeom>
              <a:solidFill>
                <a:srgbClr val="0000FF"/>
              </a:solidFill>
              <a:ln w="158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U Passata" pitchFamily="34" charset="0"/>
                  <a:buNone/>
                  <a:tabLst/>
                </a:pPr>
                <a:endParaRPr kumimoji="0" lang="en-GB" sz="1600" b="0" i="0" u="none" strike="noStrike" cap="none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latin typeface="AU Passata" pitchFamily="34" charset="0"/>
                </a:endParaRPr>
              </a:p>
            </p:txBody>
          </p:sp>
          <p:sp>
            <p:nvSpPr>
              <p:cNvPr id="183" name="Rounded Rectangle 182">
                <a:extLst>
                  <a:ext uri="{FF2B5EF4-FFF2-40B4-BE49-F238E27FC236}">
                    <a16:creationId xmlns:a16="http://schemas.microsoft.com/office/drawing/2014/main" id="{8A1BD0BF-2EE1-BF4E-BB2D-A94932F1A35F}"/>
                  </a:ext>
                </a:extLst>
              </p:cNvPr>
              <p:cNvSpPr/>
              <p:nvPr/>
            </p:nvSpPr>
            <p:spPr bwMode="auto">
              <a:xfrm>
                <a:off x="5433023" y="3878827"/>
                <a:ext cx="144000" cy="144000"/>
              </a:xfrm>
              <a:prstGeom prst="roundRect">
                <a:avLst/>
              </a:prstGeom>
              <a:solidFill>
                <a:srgbClr val="999999"/>
              </a:solidFill>
              <a:ln w="158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U Passata" pitchFamily="34" charset="0"/>
                  <a:buNone/>
                  <a:tabLst/>
                </a:pPr>
                <a:endParaRPr kumimoji="0" lang="en-GB" sz="1600" b="0" i="0" u="none" strike="noStrike" cap="none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latin typeface="AU Passata" pitchFamily="34" charset="0"/>
                </a:endParaRPr>
              </a:p>
            </p:txBody>
          </p:sp>
          <p:sp>
            <p:nvSpPr>
              <p:cNvPr id="184" name="Rounded Rectangle 183">
                <a:extLst>
                  <a:ext uri="{FF2B5EF4-FFF2-40B4-BE49-F238E27FC236}">
                    <a16:creationId xmlns:a16="http://schemas.microsoft.com/office/drawing/2014/main" id="{CCF71957-6734-9245-A01D-67E9A647EF1A}"/>
                  </a:ext>
                </a:extLst>
              </p:cNvPr>
              <p:cNvSpPr/>
              <p:nvPr/>
            </p:nvSpPr>
            <p:spPr bwMode="auto">
              <a:xfrm>
                <a:off x="5428573" y="3636125"/>
                <a:ext cx="144000" cy="144000"/>
              </a:xfrm>
              <a:prstGeom prst="roundRect">
                <a:avLst/>
              </a:prstGeom>
              <a:solidFill>
                <a:srgbClr val="999999"/>
              </a:solidFill>
              <a:ln w="158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U Passata" pitchFamily="34" charset="0"/>
                  <a:buNone/>
                  <a:tabLst/>
                </a:pPr>
                <a:endParaRPr kumimoji="0" lang="en-GB" sz="1600" b="0" i="0" u="none" strike="noStrike" cap="none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latin typeface="AU Passata" pitchFamily="34" charset="0"/>
                </a:endParaRPr>
              </a:p>
            </p:txBody>
          </p:sp>
          <p:sp>
            <p:nvSpPr>
              <p:cNvPr id="185" name="Rectangle 184">
                <a:extLst>
                  <a:ext uri="{FF2B5EF4-FFF2-40B4-BE49-F238E27FC236}">
                    <a16:creationId xmlns:a16="http://schemas.microsoft.com/office/drawing/2014/main" id="{1517FFCD-076C-8B40-BAB0-E9846C274587}"/>
                  </a:ext>
                </a:extLst>
              </p:cNvPr>
              <p:cNvSpPr/>
              <p:nvPr/>
            </p:nvSpPr>
            <p:spPr bwMode="auto">
              <a:xfrm>
                <a:off x="3368070" y="3080429"/>
                <a:ext cx="2554817" cy="2204719"/>
              </a:xfrm>
              <a:prstGeom prst="rect">
                <a:avLst/>
              </a:prstGeom>
              <a:noFill/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U Passata" pitchFamily="34" charset="0"/>
                  <a:buNone/>
                  <a:tabLst/>
                </a:pPr>
                <a:endParaRPr kumimoji="0" lang="en-GB" sz="1600" b="0" i="0" u="none" strike="noStrike" cap="none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latin typeface="AU Passata" pitchFamily="34" charset="0"/>
                </a:endParaRPr>
              </a:p>
            </p:txBody>
          </p:sp>
          <p:grpSp>
            <p:nvGrpSpPr>
              <p:cNvPr id="186" name="Group 185">
                <a:extLst>
                  <a:ext uri="{FF2B5EF4-FFF2-40B4-BE49-F238E27FC236}">
                    <a16:creationId xmlns:a16="http://schemas.microsoft.com/office/drawing/2014/main" id="{AA60E36D-9753-5D4B-829E-8C931D76BD7C}"/>
                  </a:ext>
                </a:extLst>
              </p:cNvPr>
              <p:cNvGrpSpPr/>
              <p:nvPr/>
            </p:nvGrpSpPr>
            <p:grpSpPr>
              <a:xfrm>
                <a:off x="3887199" y="3283698"/>
                <a:ext cx="563580" cy="586647"/>
                <a:chOff x="3909719" y="3274690"/>
                <a:chExt cx="563580" cy="586647"/>
              </a:xfrm>
            </p:grpSpPr>
            <p:sp>
              <p:nvSpPr>
                <p:cNvPr id="193" name="Rounded Rectangle 192">
                  <a:extLst>
                    <a:ext uri="{FF2B5EF4-FFF2-40B4-BE49-F238E27FC236}">
                      <a16:creationId xmlns:a16="http://schemas.microsoft.com/office/drawing/2014/main" id="{FA9F27B6-E456-5348-AAC7-8FDFD2EF034D}"/>
                    </a:ext>
                  </a:extLst>
                </p:cNvPr>
                <p:cNvSpPr/>
                <p:nvPr/>
              </p:nvSpPr>
              <p:spPr bwMode="auto">
                <a:xfrm>
                  <a:off x="4329299" y="3274690"/>
                  <a:ext cx="144000" cy="144000"/>
                </a:xfrm>
                <a:prstGeom prst="roundRect">
                  <a:avLst/>
                </a:prstGeom>
                <a:solidFill>
                  <a:srgbClr val="999999"/>
                </a:solidFill>
                <a:ln w="1587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95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 typeface="AU Passata" pitchFamily="34" charset="0"/>
                    <a:buNone/>
                    <a:tabLst/>
                  </a:pPr>
                  <a:endParaRPr kumimoji="0" lang="en-GB" sz="1600" b="0" i="0" u="none" strike="noStrike" cap="none" normalizeH="0" baseline="0" dirty="0" err="1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AU Passata" pitchFamily="34" charset="0"/>
                  </a:endParaRPr>
                </a:p>
              </p:txBody>
            </p:sp>
            <p:sp>
              <p:nvSpPr>
                <p:cNvPr id="194" name="Oval 193">
                  <a:extLst>
                    <a:ext uri="{FF2B5EF4-FFF2-40B4-BE49-F238E27FC236}">
                      <a16:creationId xmlns:a16="http://schemas.microsoft.com/office/drawing/2014/main" id="{6D8C1E07-33F9-3548-B60F-3CCD09FEC2A2}"/>
                    </a:ext>
                  </a:extLst>
                </p:cNvPr>
                <p:cNvSpPr/>
                <p:nvPr/>
              </p:nvSpPr>
              <p:spPr bwMode="auto">
                <a:xfrm>
                  <a:off x="3909719" y="3609337"/>
                  <a:ext cx="252000" cy="252000"/>
                </a:xfrm>
                <a:prstGeom prst="ellipse">
                  <a:avLst/>
                </a:prstGeom>
                <a:noFill/>
                <a:ln w="15875" cap="flat" cmpd="sng" algn="ctr">
                  <a:solidFill>
                    <a:schemeClr val="tx1"/>
                  </a:solidFill>
                  <a:prstDash val="dash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95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 typeface="AU Passata" pitchFamily="34" charset="0"/>
                    <a:buNone/>
                    <a:tabLst/>
                  </a:pPr>
                  <a:endParaRPr kumimoji="0" lang="en-GB" sz="1600" b="0" i="0" u="none" strike="noStrike" cap="none" normalizeH="0" baseline="0" dirty="0" err="1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AU Passata" pitchFamily="34" charset="0"/>
                  </a:endParaRPr>
                </a:p>
              </p:txBody>
            </p:sp>
          </p:grpSp>
          <p:grpSp>
            <p:nvGrpSpPr>
              <p:cNvPr id="187" name="Group 186">
                <a:extLst>
                  <a:ext uri="{FF2B5EF4-FFF2-40B4-BE49-F238E27FC236}">
                    <a16:creationId xmlns:a16="http://schemas.microsoft.com/office/drawing/2014/main" id="{5950FD3E-53C6-7C4A-BB13-252E0610E05A}"/>
                  </a:ext>
                </a:extLst>
              </p:cNvPr>
              <p:cNvGrpSpPr/>
              <p:nvPr/>
            </p:nvGrpSpPr>
            <p:grpSpPr>
              <a:xfrm>
                <a:off x="4273320" y="4315202"/>
                <a:ext cx="252000" cy="478584"/>
                <a:chOff x="4295409" y="4202408"/>
                <a:chExt cx="252000" cy="478584"/>
              </a:xfrm>
            </p:grpSpPr>
            <p:sp>
              <p:nvSpPr>
                <p:cNvPr id="191" name="Rounded Rectangle 190">
                  <a:extLst>
                    <a:ext uri="{FF2B5EF4-FFF2-40B4-BE49-F238E27FC236}">
                      <a16:creationId xmlns:a16="http://schemas.microsoft.com/office/drawing/2014/main" id="{2782CC03-252E-0F4E-85A3-83632A30EAE0}"/>
                    </a:ext>
                  </a:extLst>
                </p:cNvPr>
                <p:cNvSpPr/>
                <p:nvPr/>
              </p:nvSpPr>
              <p:spPr bwMode="auto">
                <a:xfrm>
                  <a:off x="4329299" y="4202408"/>
                  <a:ext cx="144000" cy="144000"/>
                </a:xfrm>
                <a:prstGeom prst="roundRect">
                  <a:avLst/>
                </a:prstGeom>
                <a:solidFill>
                  <a:srgbClr val="999999"/>
                </a:solidFill>
                <a:ln w="1587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95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 typeface="AU Passata" pitchFamily="34" charset="0"/>
                    <a:buNone/>
                    <a:tabLst/>
                  </a:pPr>
                  <a:endParaRPr kumimoji="0" lang="en-GB" sz="1600" b="0" i="0" u="none" strike="noStrike" cap="none" normalizeH="0" baseline="0" dirty="0" err="1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AU Passata" pitchFamily="34" charset="0"/>
                  </a:endParaRPr>
                </a:p>
              </p:txBody>
            </p:sp>
            <p:sp>
              <p:nvSpPr>
                <p:cNvPr id="192" name="Oval 191">
                  <a:extLst>
                    <a:ext uri="{FF2B5EF4-FFF2-40B4-BE49-F238E27FC236}">
                      <a16:creationId xmlns:a16="http://schemas.microsoft.com/office/drawing/2014/main" id="{B67C4657-2834-2C45-80C7-9322C278226F}"/>
                    </a:ext>
                  </a:extLst>
                </p:cNvPr>
                <p:cNvSpPr/>
                <p:nvPr/>
              </p:nvSpPr>
              <p:spPr bwMode="auto">
                <a:xfrm>
                  <a:off x="4295409" y="4428992"/>
                  <a:ext cx="252000" cy="252000"/>
                </a:xfrm>
                <a:prstGeom prst="ellipse">
                  <a:avLst/>
                </a:prstGeom>
                <a:noFill/>
                <a:ln w="15875" cap="flat" cmpd="sng" algn="ctr">
                  <a:solidFill>
                    <a:schemeClr val="tx1"/>
                  </a:solidFill>
                  <a:prstDash val="dash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95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 typeface="AU Passata" pitchFamily="34" charset="0"/>
                    <a:buNone/>
                    <a:tabLst/>
                  </a:pPr>
                  <a:endParaRPr kumimoji="0" lang="en-GB" sz="1600" b="0" i="0" u="none" strike="noStrike" cap="none" normalizeH="0" baseline="0" dirty="0" err="1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AU Passata" pitchFamily="34" charset="0"/>
                  </a:endParaRPr>
                </a:p>
              </p:txBody>
            </p:sp>
          </p:grpSp>
          <p:grpSp>
            <p:nvGrpSpPr>
              <p:cNvPr id="188" name="Group 187">
                <a:extLst>
                  <a:ext uri="{FF2B5EF4-FFF2-40B4-BE49-F238E27FC236}">
                    <a16:creationId xmlns:a16="http://schemas.microsoft.com/office/drawing/2014/main" id="{D2E1BAC7-A837-D942-850E-E9E57C4B5688}"/>
                  </a:ext>
                </a:extLst>
              </p:cNvPr>
              <p:cNvGrpSpPr/>
              <p:nvPr/>
            </p:nvGrpSpPr>
            <p:grpSpPr>
              <a:xfrm>
                <a:off x="5342275" y="4042976"/>
                <a:ext cx="270000" cy="429100"/>
                <a:chOff x="5255215" y="3917300"/>
                <a:chExt cx="270000" cy="429100"/>
              </a:xfrm>
            </p:grpSpPr>
            <p:sp>
              <p:nvSpPr>
                <p:cNvPr id="189" name="Rounded Rectangle 188">
                  <a:extLst>
                    <a:ext uri="{FF2B5EF4-FFF2-40B4-BE49-F238E27FC236}">
                      <a16:creationId xmlns:a16="http://schemas.microsoft.com/office/drawing/2014/main" id="{993754B1-89DA-9A4A-875B-DD0E3D5B8ADC}"/>
                    </a:ext>
                  </a:extLst>
                </p:cNvPr>
                <p:cNvSpPr/>
                <p:nvPr/>
              </p:nvSpPr>
              <p:spPr bwMode="auto">
                <a:xfrm>
                  <a:off x="5255215" y="4202400"/>
                  <a:ext cx="144000" cy="144000"/>
                </a:xfrm>
                <a:prstGeom prst="roundRect">
                  <a:avLst/>
                </a:prstGeom>
                <a:solidFill>
                  <a:srgbClr val="999999"/>
                </a:solidFill>
                <a:ln w="1587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95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 typeface="AU Passata" pitchFamily="34" charset="0"/>
                    <a:buNone/>
                    <a:tabLst/>
                  </a:pPr>
                  <a:endParaRPr kumimoji="0" lang="en-GB" sz="1600" b="0" i="0" u="none" strike="noStrike" cap="none" normalizeH="0" baseline="0" dirty="0" err="1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AU Passata" pitchFamily="34" charset="0"/>
                  </a:endParaRPr>
                </a:p>
              </p:txBody>
            </p:sp>
            <p:sp>
              <p:nvSpPr>
                <p:cNvPr id="190" name="Oval 189">
                  <a:extLst>
                    <a:ext uri="{FF2B5EF4-FFF2-40B4-BE49-F238E27FC236}">
                      <a16:creationId xmlns:a16="http://schemas.microsoft.com/office/drawing/2014/main" id="{92D299BD-468A-4F41-ABBF-0480B6D590D1}"/>
                    </a:ext>
                  </a:extLst>
                </p:cNvPr>
                <p:cNvSpPr/>
                <p:nvPr/>
              </p:nvSpPr>
              <p:spPr bwMode="auto">
                <a:xfrm>
                  <a:off x="5273215" y="3917300"/>
                  <a:ext cx="252000" cy="252000"/>
                </a:xfrm>
                <a:prstGeom prst="ellipse">
                  <a:avLst/>
                </a:prstGeom>
                <a:noFill/>
                <a:ln w="15875" cap="flat" cmpd="sng" algn="ctr">
                  <a:solidFill>
                    <a:schemeClr val="tx1"/>
                  </a:solidFill>
                  <a:prstDash val="dash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95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 typeface="AU Passata" pitchFamily="34" charset="0"/>
                    <a:buNone/>
                    <a:tabLst/>
                  </a:pPr>
                  <a:endParaRPr kumimoji="0" lang="en-GB" sz="1600" b="0" i="0" u="none" strike="noStrike" cap="none" normalizeH="0" baseline="0" dirty="0" err="1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AU Passata" pitchFamily="34" charset="0"/>
                  </a:endParaRPr>
                </a:p>
              </p:txBody>
            </p:sp>
          </p:grpSp>
        </p:grpSp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22BB839F-C6B3-4C4E-9A63-984712E696D1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6838421" y="3363426"/>
              <a:ext cx="379108" cy="405611"/>
            </a:xfrm>
            <a:prstGeom prst="straightConnector1">
              <a:avLst/>
            </a:prstGeom>
            <a:solidFill>
              <a:schemeClr val="accent2"/>
            </a:solidFill>
            <a:ln w="12700" cap="flat" cmpd="sng" algn="ctr">
              <a:solidFill>
                <a:schemeClr val="tx1"/>
              </a:solidFill>
              <a:prstDash val="dashDot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01" name="Straight Arrow Connector 200">
              <a:extLst>
                <a:ext uri="{FF2B5EF4-FFF2-40B4-BE49-F238E27FC236}">
                  <a16:creationId xmlns:a16="http://schemas.microsoft.com/office/drawing/2014/main" id="{821D1EA2-1290-6B45-BB92-757B119E034C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208664" y="4387201"/>
              <a:ext cx="46375" cy="263701"/>
            </a:xfrm>
            <a:prstGeom prst="straightConnector1">
              <a:avLst/>
            </a:prstGeom>
            <a:solidFill>
              <a:schemeClr val="accent2"/>
            </a:solidFill>
            <a:ln w="12700" cap="flat" cmpd="sng" algn="ctr">
              <a:solidFill>
                <a:schemeClr val="tx1"/>
              </a:solidFill>
              <a:prstDash val="dashDot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06" name="Straight Arrow Connector 205">
              <a:extLst>
                <a:ext uri="{FF2B5EF4-FFF2-40B4-BE49-F238E27FC236}">
                  <a16:creationId xmlns:a16="http://schemas.microsoft.com/office/drawing/2014/main" id="{0AAABF40-D264-E643-AF9B-882D54D12416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8233360" y="4161992"/>
              <a:ext cx="123660" cy="209719"/>
            </a:xfrm>
            <a:prstGeom prst="straightConnector1">
              <a:avLst/>
            </a:prstGeom>
            <a:solidFill>
              <a:schemeClr val="accent2"/>
            </a:solidFill>
            <a:ln w="12700" cap="flat" cmpd="sng" algn="ctr">
              <a:solidFill>
                <a:schemeClr val="tx1"/>
              </a:solidFill>
              <a:prstDash val="dashDot"/>
              <a:round/>
              <a:headEnd type="none" w="med" len="med"/>
              <a:tailEnd type="triangle"/>
            </a:ln>
            <a:effectLst/>
          </p:spPr>
        </p:cxnSp>
      </p:grpSp>
      <p:grpSp>
        <p:nvGrpSpPr>
          <p:cNvPr id="1040" name="Group 1039">
            <a:extLst>
              <a:ext uri="{FF2B5EF4-FFF2-40B4-BE49-F238E27FC236}">
                <a16:creationId xmlns:a16="http://schemas.microsoft.com/office/drawing/2014/main" id="{6B564BF7-312D-9043-A327-D01695EA7CDF}"/>
              </a:ext>
            </a:extLst>
          </p:cNvPr>
          <p:cNvGrpSpPr/>
          <p:nvPr/>
        </p:nvGrpSpPr>
        <p:grpSpPr>
          <a:xfrm>
            <a:off x="9040094" y="3091155"/>
            <a:ext cx="2562387" cy="2221424"/>
            <a:chOff x="7449255" y="1148532"/>
            <a:chExt cx="2562387" cy="2221424"/>
          </a:xfrm>
        </p:grpSpPr>
        <p:grpSp>
          <p:nvGrpSpPr>
            <p:cNvPr id="1039" name="Group 1038">
              <a:extLst>
                <a:ext uri="{FF2B5EF4-FFF2-40B4-BE49-F238E27FC236}">
                  <a16:creationId xmlns:a16="http://schemas.microsoft.com/office/drawing/2014/main" id="{47AA6BB4-E3FA-4140-B793-C745E0D821A7}"/>
                </a:ext>
              </a:extLst>
            </p:cNvPr>
            <p:cNvGrpSpPr/>
            <p:nvPr/>
          </p:nvGrpSpPr>
          <p:grpSpPr>
            <a:xfrm>
              <a:off x="7449255" y="1148532"/>
              <a:ext cx="2562387" cy="2221424"/>
              <a:chOff x="9045844" y="3063498"/>
              <a:chExt cx="2562387" cy="2221424"/>
            </a:xfrm>
          </p:grpSpPr>
          <p:sp>
            <p:nvSpPr>
              <p:cNvPr id="1035" name="Freeform 1034">
                <a:extLst>
                  <a:ext uri="{FF2B5EF4-FFF2-40B4-BE49-F238E27FC236}">
                    <a16:creationId xmlns:a16="http://schemas.microsoft.com/office/drawing/2014/main" id="{F3ACAD8C-176F-4F47-9915-8CC3F63E4A82}"/>
                  </a:ext>
                </a:extLst>
              </p:cNvPr>
              <p:cNvSpPr/>
              <p:nvPr/>
            </p:nvSpPr>
            <p:spPr bwMode="auto">
              <a:xfrm>
                <a:off x="9045844" y="3068664"/>
                <a:ext cx="2045776" cy="1627322"/>
              </a:xfrm>
              <a:custGeom>
                <a:avLst/>
                <a:gdLst>
                  <a:gd name="connsiteX0" fmla="*/ 0 w 2045776"/>
                  <a:gd name="connsiteY0" fmla="*/ 0 h 1627322"/>
                  <a:gd name="connsiteX1" fmla="*/ 5166 w 2045776"/>
                  <a:gd name="connsiteY1" fmla="*/ 1627322 h 1627322"/>
                  <a:gd name="connsiteX2" fmla="*/ 1338020 w 2045776"/>
                  <a:gd name="connsiteY2" fmla="*/ 1048719 h 1627322"/>
                  <a:gd name="connsiteX3" fmla="*/ 2045776 w 2045776"/>
                  <a:gd name="connsiteY3" fmla="*/ 5167 h 1627322"/>
                  <a:gd name="connsiteX4" fmla="*/ 0 w 2045776"/>
                  <a:gd name="connsiteY4" fmla="*/ 0 h 16273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45776" h="1627322">
                    <a:moveTo>
                      <a:pt x="0" y="0"/>
                    </a:moveTo>
                    <a:lnTo>
                      <a:pt x="5166" y="1627322"/>
                    </a:lnTo>
                    <a:lnTo>
                      <a:pt x="1338020" y="1048719"/>
                    </a:lnTo>
                    <a:lnTo>
                      <a:pt x="2045776" y="51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0000"/>
              </a:solidFill>
              <a:ln w="1778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U Passata" pitchFamily="34" charset="0"/>
                  <a:buNone/>
                  <a:tabLst/>
                </a:pPr>
                <a:endParaRPr kumimoji="0" lang="en-GB" sz="1600" b="0" i="0" u="none" strike="noStrike" cap="none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latin typeface="AU Passata" pitchFamily="34" charset="0"/>
                </a:endParaRPr>
              </a:p>
            </p:txBody>
          </p:sp>
          <p:sp>
            <p:nvSpPr>
              <p:cNvPr id="1037" name="Freeform 1036">
                <a:extLst>
                  <a:ext uri="{FF2B5EF4-FFF2-40B4-BE49-F238E27FC236}">
                    <a16:creationId xmlns:a16="http://schemas.microsoft.com/office/drawing/2014/main" id="{97E9FC68-899F-FC4F-AEAB-89089D5F1EFC}"/>
                  </a:ext>
                </a:extLst>
              </p:cNvPr>
              <p:cNvSpPr/>
              <p:nvPr/>
            </p:nvSpPr>
            <p:spPr bwMode="auto">
              <a:xfrm>
                <a:off x="10383864" y="3063498"/>
                <a:ext cx="1224367" cy="2221424"/>
              </a:xfrm>
              <a:custGeom>
                <a:avLst/>
                <a:gdLst>
                  <a:gd name="connsiteX0" fmla="*/ 712922 w 1224367"/>
                  <a:gd name="connsiteY0" fmla="*/ 0 h 2221424"/>
                  <a:gd name="connsiteX1" fmla="*/ 1224367 w 1224367"/>
                  <a:gd name="connsiteY1" fmla="*/ 5166 h 2221424"/>
                  <a:gd name="connsiteX2" fmla="*/ 1219200 w 1224367"/>
                  <a:gd name="connsiteY2" fmla="*/ 2211092 h 2221424"/>
                  <a:gd name="connsiteX3" fmla="*/ 490780 w 1224367"/>
                  <a:gd name="connsiteY3" fmla="*/ 2221424 h 2221424"/>
                  <a:gd name="connsiteX4" fmla="*/ 0 w 1224367"/>
                  <a:gd name="connsiteY4" fmla="*/ 1069383 h 2221424"/>
                  <a:gd name="connsiteX5" fmla="*/ 712922 w 1224367"/>
                  <a:gd name="connsiteY5" fmla="*/ 0 h 22214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24367" h="2221424">
                    <a:moveTo>
                      <a:pt x="712922" y="0"/>
                    </a:moveTo>
                    <a:lnTo>
                      <a:pt x="1224367" y="5166"/>
                    </a:lnTo>
                    <a:cubicBezTo>
                      <a:pt x="1222645" y="740475"/>
                      <a:pt x="1220922" y="1475783"/>
                      <a:pt x="1219200" y="2211092"/>
                    </a:cubicBezTo>
                    <a:lnTo>
                      <a:pt x="490780" y="2221424"/>
                    </a:lnTo>
                    <a:lnTo>
                      <a:pt x="0" y="1069383"/>
                    </a:lnTo>
                    <a:lnTo>
                      <a:pt x="712922" y="0"/>
                    </a:ln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 w="1778" cap="flat" cmpd="sng" algn="ctr">
                <a:solidFill>
                  <a:schemeClr val="accent3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U Passata" pitchFamily="34" charset="0"/>
                  <a:buNone/>
                  <a:tabLst/>
                </a:pPr>
                <a:endParaRPr kumimoji="0" lang="en-GB" sz="1600" b="0" i="0" u="none" strike="noStrike" cap="none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latin typeface="AU Passata" pitchFamily="34" charset="0"/>
                </a:endParaRPr>
              </a:p>
            </p:txBody>
          </p:sp>
          <p:sp>
            <p:nvSpPr>
              <p:cNvPr id="1038" name="Freeform 1037">
                <a:extLst>
                  <a:ext uri="{FF2B5EF4-FFF2-40B4-BE49-F238E27FC236}">
                    <a16:creationId xmlns:a16="http://schemas.microsoft.com/office/drawing/2014/main" id="{52E2CE3B-9C0B-664A-B2D5-AA09B859B9BB}"/>
                  </a:ext>
                </a:extLst>
              </p:cNvPr>
              <p:cNvSpPr/>
              <p:nvPr/>
            </p:nvSpPr>
            <p:spPr bwMode="auto">
              <a:xfrm>
                <a:off x="9051010" y="4122549"/>
                <a:ext cx="1823634" cy="1152041"/>
              </a:xfrm>
              <a:custGeom>
                <a:avLst/>
                <a:gdLst>
                  <a:gd name="connsiteX0" fmla="*/ 5166 w 1823634"/>
                  <a:gd name="connsiteY0" fmla="*/ 1136543 h 1152041"/>
                  <a:gd name="connsiteX1" fmla="*/ 0 w 1823634"/>
                  <a:gd name="connsiteY1" fmla="*/ 573437 h 1152041"/>
                  <a:gd name="connsiteX2" fmla="*/ 1332854 w 1823634"/>
                  <a:gd name="connsiteY2" fmla="*/ 0 h 1152041"/>
                  <a:gd name="connsiteX3" fmla="*/ 1823634 w 1823634"/>
                  <a:gd name="connsiteY3" fmla="*/ 1152041 h 1152041"/>
                  <a:gd name="connsiteX4" fmla="*/ 5166 w 1823634"/>
                  <a:gd name="connsiteY4" fmla="*/ 1136543 h 11520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23634" h="1152041">
                    <a:moveTo>
                      <a:pt x="5166" y="1136543"/>
                    </a:moveTo>
                    <a:lnTo>
                      <a:pt x="0" y="573437"/>
                    </a:lnTo>
                    <a:lnTo>
                      <a:pt x="1332854" y="0"/>
                    </a:lnTo>
                    <a:lnTo>
                      <a:pt x="1823634" y="1152041"/>
                    </a:lnTo>
                    <a:lnTo>
                      <a:pt x="5166" y="1136543"/>
                    </a:lnTo>
                    <a:close/>
                  </a:path>
                </a:pathLst>
              </a:custGeom>
              <a:solidFill>
                <a:srgbClr val="92D050"/>
              </a:solidFill>
              <a:ln w="1778" cap="flat" cmpd="sng" algn="ctr">
                <a:solidFill>
                  <a:srgbClr val="92D05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U Passata" pitchFamily="34" charset="0"/>
                  <a:buNone/>
                  <a:tabLst/>
                </a:pPr>
                <a:endParaRPr kumimoji="0" lang="en-GB" sz="1600" b="0" i="0" u="none" strike="noStrike" cap="none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latin typeface="AU Passata" pitchFamily="34" charset="0"/>
                </a:endParaRPr>
              </a:p>
            </p:txBody>
          </p:sp>
        </p:grpSp>
        <p:grpSp>
          <p:nvGrpSpPr>
            <p:cNvPr id="240" name="Group 239">
              <a:extLst>
                <a:ext uri="{FF2B5EF4-FFF2-40B4-BE49-F238E27FC236}">
                  <a16:creationId xmlns:a16="http://schemas.microsoft.com/office/drawing/2014/main" id="{31E4A402-F7A4-0A4B-9B25-1415A7090256}"/>
                </a:ext>
              </a:extLst>
            </p:cNvPr>
            <p:cNvGrpSpPr/>
            <p:nvPr/>
          </p:nvGrpSpPr>
          <p:grpSpPr>
            <a:xfrm>
              <a:off x="7449255" y="1156816"/>
              <a:ext cx="2554817" cy="2204719"/>
              <a:chOff x="6201645" y="3082503"/>
              <a:chExt cx="2554817" cy="2204719"/>
            </a:xfrm>
          </p:grpSpPr>
          <p:grpSp>
            <p:nvGrpSpPr>
              <p:cNvPr id="241" name="Group 240">
                <a:extLst>
                  <a:ext uri="{FF2B5EF4-FFF2-40B4-BE49-F238E27FC236}">
                    <a16:creationId xmlns:a16="http://schemas.microsoft.com/office/drawing/2014/main" id="{E64B8CC2-46D2-CD4C-B946-3DEBA8502DF5}"/>
                  </a:ext>
                </a:extLst>
              </p:cNvPr>
              <p:cNvGrpSpPr/>
              <p:nvPr/>
            </p:nvGrpSpPr>
            <p:grpSpPr>
              <a:xfrm>
                <a:off x="6201645" y="3082503"/>
                <a:ext cx="2554817" cy="2204719"/>
                <a:chOff x="3368070" y="3080429"/>
                <a:chExt cx="2554817" cy="2204719"/>
              </a:xfrm>
            </p:grpSpPr>
            <p:sp>
              <p:nvSpPr>
                <p:cNvPr id="245" name="Rounded Rectangle 244">
                  <a:extLst>
                    <a:ext uri="{FF2B5EF4-FFF2-40B4-BE49-F238E27FC236}">
                      <a16:creationId xmlns:a16="http://schemas.microsoft.com/office/drawing/2014/main" id="{51BF9B8E-94E4-034F-8672-D9B9FF3E1086}"/>
                    </a:ext>
                  </a:extLst>
                </p:cNvPr>
                <p:cNvSpPr/>
                <p:nvPr/>
              </p:nvSpPr>
              <p:spPr bwMode="auto">
                <a:xfrm>
                  <a:off x="3941199" y="3686787"/>
                  <a:ext cx="144000" cy="144000"/>
                </a:xfrm>
                <a:prstGeom prst="roundRect">
                  <a:avLst/>
                </a:prstGeom>
                <a:solidFill>
                  <a:srgbClr val="C00000"/>
                </a:solidFill>
                <a:ln w="1587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95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 typeface="AU Passata" pitchFamily="34" charset="0"/>
                    <a:buNone/>
                    <a:tabLst/>
                  </a:pPr>
                  <a:endParaRPr kumimoji="0" lang="en-GB" sz="1600" b="0" i="0" u="none" strike="noStrike" cap="none" normalizeH="0" baseline="0" dirty="0" err="1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AU Passata" pitchFamily="34" charset="0"/>
                  </a:endParaRPr>
                </a:p>
              </p:txBody>
            </p:sp>
            <p:sp>
              <p:nvSpPr>
                <p:cNvPr id="246" name="Rounded Rectangle 245">
                  <a:extLst>
                    <a:ext uri="{FF2B5EF4-FFF2-40B4-BE49-F238E27FC236}">
                      <a16:creationId xmlns:a16="http://schemas.microsoft.com/office/drawing/2014/main" id="{787126E9-8471-0046-9621-62A763752069}"/>
                    </a:ext>
                  </a:extLst>
                </p:cNvPr>
                <p:cNvSpPr/>
                <p:nvPr/>
              </p:nvSpPr>
              <p:spPr bwMode="auto">
                <a:xfrm>
                  <a:off x="3941199" y="3890650"/>
                  <a:ext cx="144000" cy="144000"/>
                </a:xfrm>
                <a:prstGeom prst="roundRect">
                  <a:avLst/>
                </a:prstGeom>
                <a:solidFill>
                  <a:srgbClr val="999999"/>
                </a:solidFill>
                <a:ln w="1587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95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 typeface="AU Passata" pitchFamily="34" charset="0"/>
                    <a:buNone/>
                    <a:tabLst/>
                  </a:pPr>
                  <a:endParaRPr kumimoji="0" lang="en-GB" sz="1600" b="0" i="0" u="none" strike="noStrike" cap="none" normalizeH="0" baseline="0" dirty="0" err="1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AU Passata" pitchFamily="34" charset="0"/>
                  </a:endParaRPr>
                </a:p>
              </p:txBody>
            </p:sp>
            <p:sp>
              <p:nvSpPr>
                <p:cNvPr id="247" name="Rounded Rectangle 246">
                  <a:extLst>
                    <a:ext uri="{FF2B5EF4-FFF2-40B4-BE49-F238E27FC236}">
                      <a16:creationId xmlns:a16="http://schemas.microsoft.com/office/drawing/2014/main" id="{11B6888D-CA31-8A4F-B4A2-545750130EBA}"/>
                    </a:ext>
                  </a:extLst>
                </p:cNvPr>
                <p:cNvSpPr/>
                <p:nvPr/>
              </p:nvSpPr>
              <p:spPr bwMode="auto">
                <a:xfrm>
                  <a:off x="3941199" y="4148308"/>
                  <a:ext cx="144000" cy="144000"/>
                </a:xfrm>
                <a:prstGeom prst="roundRect">
                  <a:avLst/>
                </a:prstGeom>
                <a:solidFill>
                  <a:srgbClr val="999999"/>
                </a:solidFill>
                <a:ln w="1587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95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 typeface="AU Passata" pitchFamily="34" charset="0"/>
                    <a:buNone/>
                    <a:tabLst/>
                  </a:pPr>
                  <a:endParaRPr kumimoji="0" lang="en-GB" sz="1600" b="0" i="0" u="none" strike="noStrike" cap="none" normalizeH="0" baseline="0" dirty="0" err="1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AU Passata" pitchFamily="34" charset="0"/>
                  </a:endParaRPr>
                </a:p>
              </p:txBody>
            </p:sp>
            <p:sp>
              <p:nvSpPr>
                <p:cNvPr id="248" name="Rounded Rectangle 247">
                  <a:extLst>
                    <a:ext uri="{FF2B5EF4-FFF2-40B4-BE49-F238E27FC236}">
                      <a16:creationId xmlns:a16="http://schemas.microsoft.com/office/drawing/2014/main" id="{2157AEE5-4239-0F43-857C-BF3F7ABC0906}"/>
                    </a:ext>
                  </a:extLst>
                </p:cNvPr>
                <p:cNvSpPr/>
                <p:nvPr/>
              </p:nvSpPr>
              <p:spPr bwMode="auto">
                <a:xfrm>
                  <a:off x="4326277" y="4587826"/>
                  <a:ext cx="144000" cy="144000"/>
                </a:xfrm>
                <a:prstGeom prst="roundRect">
                  <a:avLst/>
                </a:prstGeom>
                <a:solidFill>
                  <a:srgbClr val="00FF00"/>
                </a:solidFill>
                <a:ln w="1587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95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 typeface="AU Passata" pitchFamily="34" charset="0"/>
                    <a:buNone/>
                    <a:tabLst/>
                  </a:pPr>
                  <a:endParaRPr kumimoji="0" lang="en-GB" sz="1600" b="0" i="0" u="none" strike="noStrike" cap="none" normalizeH="0" baseline="0" dirty="0" err="1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AU Passata" pitchFamily="34" charset="0"/>
                  </a:endParaRPr>
                </a:p>
              </p:txBody>
            </p:sp>
            <p:sp>
              <p:nvSpPr>
                <p:cNvPr id="249" name="Rounded Rectangle 248">
                  <a:extLst>
                    <a:ext uri="{FF2B5EF4-FFF2-40B4-BE49-F238E27FC236}">
                      <a16:creationId xmlns:a16="http://schemas.microsoft.com/office/drawing/2014/main" id="{B25B9BC3-00F6-5049-8C72-F196A2CC022C}"/>
                    </a:ext>
                  </a:extLst>
                </p:cNvPr>
                <p:cNvSpPr/>
                <p:nvPr/>
              </p:nvSpPr>
              <p:spPr bwMode="auto">
                <a:xfrm>
                  <a:off x="4326277" y="4820916"/>
                  <a:ext cx="144000" cy="144000"/>
                </a:xfrm>
                <a:prstGeom prst="roundRect">
                  <a:avLst/>
                </a:prstGeom>
                <a:solidFill>
                  <a:srgbClr val="999999"/>
                </a:solidFill>
                <a:ln w="1587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95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 typeface="AU Passata" pitchFamily="34" charset="0"/>
                    <a:buNone/>
                    <a:tabLst/>
                  </a:pPr>
                  <a:endParaRPr kumimoji="0" lang="en-GB" sz="1600" b="0" i="0" u="none" strike="noStrike" cap="none" normalizeH="0" baseline="0" dirty="0" err="1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AU Passata" pitchFamily="34" charset="0"/>
                  </a:endParaRPr>
                </a:p>
              </p:txBody>
            </p:sp>
            <p:sp>
              <p:nvSpPr>
                <p:cNvPr id="250" name="Rounded Rectangle 249">
                  <a:extLst>
                    <a:ext uri="{FF2B5EF4-FFF2-40B4-BE49-F238E27FC236}">
                      <a16:creationId xmlns:a16="http://schemas.microsoft.com/office/drawing/2014/main" id="{2A9BE405-C019-CC47-9B17-AD02C4D1E8FB}"/>
                    </a:ext>
                  </a:extLst>
                </p:cNvPr>
                <p:cNvSpPr/>
                <p:nvPr/>
              </p:nvSpPr>
              <p:spPr bwMode="auto">
                <a:xfrm>
                  <a:off x="4547853" y="5013022"/>
                  <a:ext cx="144000" cy="144000"/>
                </a:xfrm>
                <a:prstGeom prst="roundRect">
                  <a:avLst/>
                </a:prstGeom>
                <a:solidFill>
                  <a:srgbClr val="999999"/>
                </a:solidFill>
                <a:ln w="1587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95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 typeface="AU Passata" pitchFamily="34" charset="0"/>
                    <a:buNone/>
                    <a:tabLst/>
                  </a:pPr>
                  <a:endParaRPr kumimoji="0" lang="en-GB" sz="1600" b="0" i="0" u="none" strike="noStrike" cap="none" normalizeH="0" baseline="0" dirty="0" err="1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AU Passata" pitchFamily="34" charset="0"/>
                  </a:endParaRPr>
                </a:p>
              </p:txBody>
            </p:sp>
            <p:sp>
              <p:nvSpPr>
                <p:cNvPr id="251" name="Rounded Rectangle 250">
                  <a:extLst>
                    <a:ext uri="{FF2B5EF4-FFF2-40B4-BE49-F238E27FC236}">
                      <a16:creationId xmlns:a16="http://schemas.microsoft.com/office/drawing/2014/main" id="{D7251C66-D5EA-D141-A3A0-CFA5F825CF24}"/>
                    </a:ext>
                  </a:extLst>
                </p:cNvPr>
                <p:cNvSpPr/>
                <p:nvPr/>
              </p:nvSpPr>
              <p:spPr bwMode="auto">
                <a:xfrm>
                  <a:off x="4805178" y="5026534"/>
                  <a:ext cx="144000" cy="144000"/>
                </a:xfrm>
                <a:prstGeom prst="roundRect">
                  <a:avLst/>
                </a:prstGeom>
                <a:solidFill>
                  <a:srgbClr val="999999"/>
                </a:solidFill>
                <a:ln w="1587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95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 typeface="AU Passata" pitchFamily="34" charset="0"/>
                    <a:buNone/>
                    <a:tabLst/>
                  </a:pPr>
                  <a:endParaRPr kumimoji="0" lang="en-GB" sz="1600" b="0" i="0" u="none" strike="noStrike" cap="none" normalizeH="0" baseline="0" dirty="0" err="1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AU Passata" pitchFamily="34" charset="0"/>
                  </a:endParaRPr>
                </a:p>
              </p:txBody>
            </p:sp>
            <p:sp>
              <p:nvSpPr>
                <p:cNvPr id="252" name="Rounded Rectangle 251">
                  <a:extLst>
                    <a:ext uri="{FF2B5EF4-FFF2-40B4-BE49-F238E27FC236}">
                      <a16:creationId xmlns:a16="http://schemas.microsoft.com/office/drawing/2014/main" id="{07033FF6-CBA5-AA43-9309-46FEF84820AA}"/>
                    </a:ext>
                  </a:extLst>
                </p:cNvPr>
                <p:cNvSpPr/>
                <p:nvPr/>
              </p:nvSpPr>
              <p:spPr bwMode="auto">
                <a:xfrm>
                  <a:off x="5043574" y="4832495"/>
                  <a:ext cx="144000" cy="144000"/>
                </a:xfrm>
                <a:prstGeom prst="roundRect">
                  <a:avLst/>
                </a:prstGeom>
                <a:solidFill>
                  <a:srgbClr val="999999"/>
                </a:solidFill>
                <a:ln w="1587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95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 typeface="AU Passata" pitchFamily="34" charset="0"/>
                    <a:buNone/>
                    <a:tabLst/>
                  </a:pPr>
                  <a:endParaRPr kumimoji="0" lang="en-GB" sz="1600" b="0" i="0" u="none" strike="noStrike" cap="none" normalizeH="0" baseline="0" dirty="0" err="1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AU Passata" pitchFamily="34" charset="0"/>
                  </a:endParaRPr>
                </a:p>
              </p:txBody>
            </p:sp>
            <p:sp>
              <p:nvSpPr>
                <p:cNvPr id="253" name="Rounded Rectangle 252">
                  <a:extLst>
                    <a:ext uri="{FF2B5EF4-FFF2-40B4-BE49-F238E27FC236}">
                      <a16:creationId xmlns:a16="http://schemas.microsoft.com/office/drawing/2014/main" id="{B8E88FE7-2A94-BA4A-BD53-6A2961421468}"/>
                    </a:ext>
                  </a:extLst>
                </p:cNvPr>
                <p:cNvSpPr/>
                <p:nvPr/>
              </p:nvSpPr>
              <p:spPr bwMode="auto">
                <a:xfrm>
                  <a:off x="5039070" y="4582973"/>
                  <a:ext cx="144000" cy="144000"/>
                </a:xfrm>
                <a:prstGeom prst="roundRect">
                  <a:avLst/>
                </a:prstGeom>
                <a:solidFill>
                  <a:srgbClr val="999999"/>
                </a:solidFill>
                <a:ln w="1587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95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 typeface="AU Passata" pitchFamily="34" charset="0"/>
                    <a:buNone/>
                    <a:tabLst/>
                  </a:pPr>
                  <a:endParaRPr kumimoji="0" lang="en-GB" sz="1600" b="0" i="0" u="none" strike="noStrike" cap="none" normalizeH="0" baseline="0" dirty="0" err="1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AU Passata" pitchFamily="34" charset="0"/>
                  </a:endParaRPr>
                </a:p>
              </p:txBody>
            </p:sp>
            <p:sp>
              <p:nvSpPr>
                <p:cNvPr id="254" name="Rounded Rectangle 253">
                  <a:extLst>
                    <a:ext uri="{FF2B5EF4-FFF2-40B4-BE49-F238E27FC236}">
                      <a16:creationId xmlns:a16="http://schemas.microsoft.com/office/drawing/2014/main" id="{91650B2E-82EE-A246-B650-FEC9D74D6B7D}"/>
                    </a:ext>
                  </a:extLst>
                </p:cNvPr>
                <p:cNvSpPr/>
                <p:nvPr/>
              </p:nvSpPr>
              <p:spPr bwMode="auto">
                <a:xfrm>
                  <a:off x="5414275" y="4092534"/>
                  <a:ext cx="144000" cy="144000"/>
                </a:xfrm>
                <a:prstGeom prst="roundRect">
                  <a:avLst/>
                </a:prstGeom>
                <a:solidFill>
                  <a:srgbClr val="0000FF"/>
                </a:solidFill>
                <a:ln w="1587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95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 typeface="AU Passata" pitchFamily="34" charset="0"/>
                    <a:buNone/>
                    <a:tabLst/>
                  </a:pPr>
                  <a:endParaRPr kumimoji="0" lang="en-GB" sz="1600" b="0" i="0" u="none" strike="noStrike" cap="none" normalizeH="0" baseline="0" dirty="0" err="1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AU Passata" pitchFamily="34" charset="0"/>
                  </a:endParaRPr>
                </a:p>
              </p:txBody>
            </p:sp>
            <p:sp>
              <p:nvSpPr>
                <p:cNvPr id="255" name="Rounded Rectangle 254">
                  <a:extLst>
                    <a:ext uri="{FF2B5EF4-FFF2-40B4-BE49-F238E27FC236}">
                      <a16:creationId xmlns:a16="http://schemas.microsoft.com/office/drawing/2014/main" id="{D767089B-37FC-5142-BB05-543DF2E7A8C0}"/>
                    </a:ext>
                  </a:extLst>
                </p:cNvPr>
                <p:cNvSpPr/>
                <p:nvPr/>
              </p:nvSpPr>
              <p:spPr bwMode="auto">
                <a:xfrm>
                  <a:off x="5433023" y="3878827"/>
                  <a:ext cx="144000" cy="144000"/>
                </a:xfrm>
                <a:prstGeom prst="roundRect">
                  <a:avLst/>
                </a:prstGeom>
                <a:solidFill>
                  <a:srgbClr val="999999"/>
                </a:solidFill>
                <a:ln w="1587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95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 typeface="AU Passata" pitchFamily="34" charset="0"/>
                    <a:buNone/>
                    <a:tabLst/>
                  </a:pPr>
                  <a:endParaRPr kumimoji="0" lang="en-GB" sz="1600" b="0" i="0" u="none" strike="noStrike" cap="none" normalizeH="0" baseline="0" dirty="0" err="1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AU Passata" pitchFamily="34" charset="0"/>
                  </a:endParaRPr>
                </a:p>
              </p:txBody>
            </p:sp>
            <p:sp>
              <p:nvSpPr>
                <p:cNvPr id="256" name="Rounded Rectangle 255">
                  <a:extLst>
                    <a:ext uri="{FF2B5EF4-FFF2-40B4-BE49-F238E27FC236}">
                      <a16:creationId xmlns:a16="http://schemas.microsoft.com/office/drawing/2014/main" id="{288BF539-7E45-3E41-9E66-36D0E8AD6B08}"/>
                    </a:ext>
                  </a:extLst>
                </p:cNvPr>
                <p:cNvSpPr/>
                <p:nvPr/>
              </p:nvSpPr>
              <p:spPr bwMode="auto">
                <a:xfrm>
                  <a:off x="5428573" y="3636125"/>
                  <a:ext cx="144000" cy="144000"/>
                </a:xfrm>
                <a:prstGeom prst="roundRect">
                  <a:avLst/>
                </a:prstGeom>
                <a:solidFill>
                  <a:srgbClr val="999999"/>
                </a:solidFill>
                <a:ln w="1587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95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 typeface="AU Passata" pitchFamily="34" charset="0"/>
                    <a:buNone/>
                    <a:tabLst/>
                  </a:pPr>
                  <a:endParaRPr kumimoji="0" lang="en-GB" sz="1600" b="0" i="0" u="none" strike="noStrike" cap="none" normalizeH="0" baseline="0" dirty="0" err="1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AU Passata" pitchFamily="34" charset="0"/>
                  </a:endParaRPr>
                </a:p>
              </p:txBody>
            </p:sp>
            <p:sp>
              <p:nvSpPr>
                <p:cNvPr id="257" name="Rectangle 256">
                  <a:extLst>
                    <a:ext uri="{FF2B5EF4-FFF2-40B4-BE49-F238E27FC236}">
                      <a16:creationId xmlns:a16="http://schemas.microsoft.com/office/drawing/2014/main" id="{447AD63A-6034-EB42-BBAE-B19CB08AB2B6}"/>
                    </a:ext>
                  </a:extLst>
                </p:cNvPr>
                <p:cNvSpPr/>
                <p:nvPr/>
              </p:nvSpPr>
              <p:spPr bwMode="auto">
                <a:xfrm>
                  <a:off x="3368070" y="3080429"/>
                  <a:ext cx="2554817" cy="2204719"/>
                </a:xfrm>
                <a:prstGeom prst="rect">
                  <a:avLst/>
                </a:prstGeom>
                <a:noFill/>
                <a:ln w="254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95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 typeface="AU Passata" pitchFamily="34" charset="0"/>
                    <a:buNone/>
                    <a:tabLst/>
                  </a:pPr>
                  <a:endParaRPr kumimoji="0" lang="en-GB" sz="1600" b="0" i="0" u="none" strike="noStrike" cap="none" normalizeH="0" baseline="0" dirty="0" err="1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AU Passata" pitchFamily="34" charset="0"/>
                  </a:endParaRPr>
                </a:p>
              </p:txBody>
            </p:sp>
            <p:grpSp>
              <p:nvGrpSpPr>
                <p:cNvPr id="258" name="Group 257">
                  <a:extLst>
                    <a:ext uri="{FF2B5EF4-FFF2-40B4-BE49-F238E27FC236}">
                      <a16:creationId xmlns:a16="http://schemas.microsoft.com/office/drawing/2014/main" id="{93B6F7F0-66CD-AC44-9F6D-AC3844C07A0A}"/>
                    </a:ext>
                  </a:extLst>
                </p:cNvPr>
                <p:cNvGrpSpPr/>
                <p:nvPr/>
              </p:nvGrpSpPr>
              <p:grpSpPr>
                <a:xfrm>
                  <a:off x="3887199" y="3283698"/>
                  <a:ext cx="563580" cy="586647"/>
                  <a:chOff x="3909719" y="3274690"/>
                  <a:chExt cx="563580" cy="586647"/>
                </a:xfrm>
              </p:grpSpPr>
              <p:sp>
                <p:nvSpPr>
                  <p:cNvPr id="265" name="Rounded Rectangle 264">
                    <a:extLst>
                      <a:ext uri="{FF2B5EF4-FFF2-40B4-BE49-F238E27FC236}">
                        <a16:creationId xmlns:a16="http://schemas.microsoft.com/office/drawing/2014/main" id="{6F56B9B4-8E2D-9F40-BF00-3CC70E13B1E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329299" y="3274690"/>
                    <a:ext cx="144000" cy="144000"/>
                  </a:xfrm>
                  <a:prstGeom prst="roundRect">
                    <a:avLst/>
                  </a:prstGeom>
                  <a:solidFill>
                    <a:srgbClr val="999999"/>
                  </a:solidFill>
                  <a:ln w="1587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indent="0" algn="l" defTabSz="914400" rtl="0" eaLnBrk="1" fontAlgn="base" latinLnBrk="0" hangingPunct="1">
                      <a:lnSpc>
                        <a:spcPct val="95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 typeface="AU Passata" pitchFamily="34" charset="0"/>
                      <a:buNone/>
                      <a:tabLst/>
                    </a:pPr>
                    <a:endParaRPr kumimoji="0" lang="en-GB" sz="1600" b="0" i="0" u="none" strike="noStrike" cap="none" normalizeH="0" baseline="0" dirty="0" err="1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AU Passata" pitchFamily="34" charset="0"/>
                    </a:endParaRPr>
                  </a:p>
                </p:txBody>
              </p:sp>
              <p:sp>
                <p:nvSpPr>
                  <p:cNvPr id="266" name="Oval 265">
                    <a:extLst>
                      <a:ext uri="{FF2B5EF4-FFF2-40B4-BE49-F238E27FC236}">
                        <a16:creationId xmlns:a16="http://schemas.microsoft.com/office/drawing/2014/main" id="{207325C1-87E6-7940-93FE-429D25D83D9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909719" y="3609337"/>
                    <a:ext cx="252000" cy="252000"/>
                  </a:xfrm>
                  <a:prstGeom prst="ellipse">
                    <a:avLst/>
                  </a:prstGeom>
                  <a:noFill/>
                  <a:ln w="15875" cap="flat" cmpd="sng" algn="ctr">
                    <a:solidFill>
                      <a:schemeClr val="tx1"/>
                    </a:solidFill>
                    <a:prstDash val="dash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indent="0" algn="l" defTabSz="914400" rtl="0" eaLnBrk="1" fontAlgn="base" latinLnBrk="0" hangingPunct="1">
                      <a:lnSpc>
                        <a:spcPct val="95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 typeface="AU Passata" pitchFamily="34" charset="0"/>
                      <a:buNone/>
                      <a:tabLst/>
                    </a:pPr>
                    <a:endParaRPr kumimoji="0" lang="en-GB" sz="1600" b="0" i="0" u="none" strike="noStrike" cap="none" normalizeH="0" baseline="0" dirty="0" err="1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AU Passata" pitchFamily="34" charset="0"/>
                    </a:endParaRPr>
                  </a:p>
                </p:txBody>
              </p:sp>
            </p:grpSp>
            <p:grpSp>
              <p:nvGrpSpPr>
                <p:cNvPr id="259" name="Group 258">
                  <a:extLst>
                    <a:ext uri="{FF2B5EF4-FFF2-40B4-BE49-F238E27FC236}">
                      <a16:creationId xmlns:a16="http://schemas.microsoft.com/office/drawing/2014/main" id="{BA45BAEF-361B-F447-9DAB-17F60360F0F1}"/>
                    </a:ext>
                  </a:extLst>
                </p:cNvPr>
                <p:cNvGrpSpPr/>
                <p:nvPr/>
              </p:nvGrpSpPr>
              <p:grpSpPr>
                <a:xfrm>
                  <a:off x="4273320" y="4315202"/>
                  <a:ext cx="252000" cy="478584"/>
                  <a:chOff x="4295409" y="4202408"/>
                  <a:chExt cx="252000" cy="478584"/>
                </a:xfrm>
              </p:grpSpPr>
              <p:sp>
                <p:nvSpPr>
                  <p:cNvPr id="263" name="Rounded Rectangle 262">
                    <a:extLst>
                      <a:ext uri="{FF2B5EF4-FFF2-40B4-BE49-F238E27FC236}">
                        <a16:creationId xmlns:a16="http://schemas.microsoft.com/office/drawing/2014/main" id="{44FE03BB-7491-9D4A-84DA-DA4553D4E8E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329299" y="4202408"/>
                    <a:ext cx="144000" cy="144000"/>
                  </a:xfrm>
                  <a:prstGeom prst="roundRect">
                    <a:avLst/>
                  </a:prstGeom>
                  <a:solidFill>
                    <a:srgbClr val="999999"/>
                  </a:solidFill>
                  <a:ln w="1587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indent="0" algn="l" defTabSz="914400" rtl="0" eaLnBrk="1" fontAlgn="base" latinLnBrk="0" hangingPunct="1">
                      <a:lnSpc>
                        <a:spcPct val="95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 typeface="AU Passata" pitchFamily="34" charset="0"/>
                      <a:buNone/>
                      <a:tabLst/>
                    </a:pPr>
                    <a:endParaRPr kumimoji="0" lang="en-GB" sz="1600" b="0" i="0" u="none" strike="noStrike" cap="none" normalizeH="0" baseline="0" dirty="0" err="1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AU Passata" pitchFamily="34" charset="0"/>
                    </a:endParaRPr>
                  </a:p>
                </p:txBody>
              </p:sp>
              <p:sp>
                <p:nvSpPr>
                  <p:cNvPr id="264" name="Oval 263">
                    <a:extLst>
                      <a:ext uri="{FF2B5EF4-FFF2-40B4-BE49-F238E27FC236}">
                        <a16:creationId xmlns:a16="http://schemas.microsoft.com/office/drawing/2014/main" id="{4FAF5F6F-8F4D-FD41-B657-8FA58DC59BD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295409" y="4428992"/>
                    <a:ext cx="252000" cy="252000"/>
                  </a:xfrm>
                  <a:prstGeom prst="ellipse">
                    <a:avLst/>
                  </a:prstGeom>
                  <a:noFill/>
                  <a:ln w="15875" cap="flat" cmpd="sng" algn="ctr">
                    <a:solidFill>
                      <a:schemeClr val="tx1"/>
                    </a:solidFill>
                    <a:prstDash val="dash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indent="0" algn="l" defTabSz="914400" rtl="0" eaLnBrk="1" fontAlgn="base" latinLnBrk="0" hangingPunct="1">
                      <a:lnSpc>
                        <a:spcPct val="95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 typeface="AU Passata" pitchFamily="34" charset="0"/>
                      <a:buNone/>
                      <a:tabLst/>
                    </a:pPr>
                    <a:endParaRPr kumimoji="0" lang="en-GB" sz="1600" b="0" i="0" u="none" strike="noStrike" cap="none" normalizeH="0" baseline="0" dirty="0" err="1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AU Passata" pitchFamily="34" charset="0"/>
                    </a:endParaRPr>
                  </a:p>
                </p:txBody>
              </p:sp>
            </p:grpSp>
            <p:grpSp>
              <p:nvGrpSpPr>
                <p:cNvPr id="260" name="Group 259">
                  <a:extLst>
                    <a:ext uri="{FF2B5EF4-FFF2-40B4-BE49-F238E27FC236}">
                      <a16:creationId xmlns:a16="http://schemas.microsoft.com/office/drawing/2014/main" id="{D4DBFCEF-B114-B842-A4FD-F846168AACFA}"/>
                    </a:ext>
                  </a:extLst>
                </p:cNvPr>
                <p:cNvGrpSpPr/>
                <p:nvPr/>
              </p:nvGrpSpPr>
              <p:grpSpPr>
                <a:xfrm>
                  <a:off x="5342275" y="4042976"/>
                  <a:ext cx="270000" cy="429100"/>
                  <a:chOff x="5255215" y="3917300"/>
                  <a:chExt cx="270000" cy="429100"/>
                </a:xfrm>
              </p:grpSpPr>
              <p:sp>
                <p:nvSpPr>
                  <p:cNvPr id="261" name="Rounded Rectangle 260">
                    <a:extLst>
                      <a:ext uri="{FF2B5EF4-FFF2-40B4-BE49-F238E27FC236}">
                        <a16:creationId xmlns:a16="http://schemas.microsoft.com/office/drawing/2014/main" id="{43F33986-35A8-DD48-9897-E80311432C7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255215" y="4202400"/>
                    <a:ext cx="144000" cy="144000"/>
                  </a:xfrm>
                  <a:prstGeom prst="roundRect">
                    <a:avLst/>
                  </a:prstGeom>
                  <a:solidFill>
                    <a:srgbClr val="999999"/>
                  </a:solidFill>
                  <a:ln w="1587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indent="0" algn="l" defTabSz="914400" rtl="0" eaLnBrk="1" fontAlgn="base" latinLnBrk="0" hangingPunct="1">
                      <a:lnSpc>
                        <a:spcPct val="95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 typeface="AU Passata" pitchFamily="34" charset="0"/>
                      <a:buNone/>
                      <a:tabLst/>
                    </a:pPr>
                    <a:endParaRPr kumimoji="0" lang="en-GB" sz="1600" b="0" i="0" u="none" strike="noStrike" cap="none" normalizeH="0" baseline="0" dirty="0" err="1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AU Passata" pitchFamily="34" charset="0"/>
                    </a:endParaRPr>
                  </a:p>
                </p:txBody>
              </p:sp>
              <p:sp>
                <p:nvSpPr>
                  <p:cNvPr id="262" name="Oval 261">
                    <a:extLst>
                      <a:ext uri="{FF2B5EF4-FFF2-40B4-BE49-F238E27FC236}">
                        <a16:creationId xmlns:a16="http://schemas.microsoft.com/office/drawing/2014/main" id="{BFE4F880-8DC9-4246-B27D-4945DCE585B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273215" y="3917300"/>
                    <a:ext cx="252000" cy="252000"/>
                  </a:xfrm>
                  <a:prstGeom prst="ellipse">
                    <a:avLst/>
                  </a:prstGeom>
                  <a:noFill/>
                  <a:ln w="15875" cap="flat" cmpd="sng" algn="ctr">
                    <a:solidFill>
                      <a:schemeClr val="tx1"/>
                    </a:solidFill>
                    <a:prstDash val="dash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indent="0" algn="l" defTabSz="914400" rtl="0" eaLnBrk="1" fontAlgn="base" latinLnBrk="0" hangingPunct="1">
                      <a:lnSpc>
                        <a:spcPct val="95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 typeface="AU Passata" pitchFamily="34" charset="0"/>
                      <a:buNone/>
                      <a:tabLst/>
                    </a:pPr>
                    <a:endParaRPr kumimoji="0" lang="en-GB" sz="1600" b="0" i="0" u="none" strike="noStrike" cap="none" normalizeH="0" baseline="0" dirty="0" err="1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AU Passata" pitchFamily="34" charset="0"/>
                    </a:endParaRPr>
                  </a:p>
                </p:txBody>
              </p:sp>
            </p:grpSp>
          </p:grpSp>
          <p:cxnSp>
            <p:nvCxnSpPr>
              <p:cNvPr id="242" name="Straight Arrow Connector 241">
                <a:extLst>
                  <a:ext uri="{FF2B5EF4-FFF2-40B4-BE49-F238E27FC236}">
                    <a16:creationId xmlns:a16="http://schemas.microsoft.com/office/drawing/2014/main" id="{ED1EB532-EFA4-0044-A810-A61E40540F45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6838421" y="3363426"/>
                <a:ext cx="379108" cy="405611"/>
              </a:xfrm>
              <a:prstGeom prst="straightConnector1">
                <a:avLst/>
              </a:prstGeom>
              <a:solidFill>
                <a:schemeClr val="accent2"/>
              </a:solidFill>
              <a:ln w="12700" cap="flat" cmpd="sng" algn="ctr">
                <a:solidFill>
                  <a:schemeClr val="tx1"/>
                </a:solidFill>
                <a:prstDash val="dashDot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243" name="Straight Arrow Connector 242">
                <a:extLst>
                  <a:ext uri="{FF2B5EF4-FFF2-40B4-BE49-F238E27FC236}">
                    <a16:creationId xmlns:a16="http://schemas.microsoft.com/office/drawing/2014/main" id="{D787F834-B95B-A341-9EDF-C925B7C388EF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7208664" y="4387201"/>
                <a:ext cx="46375" cy="263701"/>
              </a:xfrm>
              <a:prstGeom prst="straightConnector1">
                <a:avLst/>
              </a:prstGeom>
              <a:solidFill>
                <a:schemeClr val="accent2"/>
              </a:solidFill>
              <a:ln w="12700" cap="flat" cmpd="sng" algn="ctr">
                <a:solidFill>
                  <a:schemeClr val="tx1"/>
                </a:solidFill>
                <a:prstDash val="dashDot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244" name="Straight Arrow Connector 243">
                <a:extLst>
                  <a:ext uri="{FF2B5EF4-FFF2-40B4-BE49-F238E27FC236}">
                    <a16:creationId xmlns:a16="http://schemas.microsoft.com/office/drawing/2014/main" id="{2B719D3B-8FD6-FA40-8DAE-5A4D6B39A987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8233360" y="4161992"/>
                <a:ext cx="123660" cy="209719"/>
              </a:xfrm>
              <a:prstGeom prst="straightConnector1">
                <a:avLst/>
              </a:prstGeom>
              <a:solidFill>
                <a:schemeClr val="accent2"/>
              </a:solidFill>
              <a:ln w="12700" cap="flat" cmpd="sng" algn="ctr">
                <a:solidFill>
                  <a:schemeClr val="tx1"/>
                </a:solidFill>
                <a:prstDash val="dashDot"/>
                <a:round/>
                <a:headEnd type="none" w="med" len="med"/>
                <a:tailEnd type="triangle"/>
              </a:ln>
              <a:effectLst/>
            </p:spPr>
          </p:cxnSp>
        </p:grpSp>
      </p:grpSp>
    </p:spTree>
    <p:extLst>
      <p:ext uri="{BB962C8B-B14F-4D97-AF65-F5344CB8AC3E}">
        <p14:creationId xmlns:p14="http://schemas.microsoft.com/office/powerpoint/2010/main" val="27771902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F54209-A505-004D-B289-0E7D0F33C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800" dirty="0"/>
              <a:t>Classification –</a:t>
            </a:r>
            <a:r>
              <a:rPr lang="en-GB" sz="4800" b="0" dirty="0"/>
              <a:t> The Goal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35C6328-CC81-AA43-8671-9A4FAA2211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3200" b="1" dirty="0"/>
              <a:t>The objective</a:t>
            </a:r>
          </a:p>
          <a:p>
            <a:r>
              <a:rPr lang="en-GB" sz="2400" dirty="0"/>
              <a:t>Recognize discontinuous subsets in an environment that is sometimes discrete (as in taxonomy), but most often perceived as continuous in ecology.</a:t>
            </a:r>
          </a:p>
          <a:p>
            <a:endParaRPr lang="en-GB" sz="2400" dirty="0"/>
          </a:p>
          <a:p>
            <a:r>
              <a:rPr lang="en-GB" sz="3200" b="1" dirty="0"/>
              <a:t>How?</a:t>
            </a:r>
          </a:p>
          <a:p>
            <a:r>
              <a:rPr lang="en-GB" sz="2400" dirty="0"/>
              <a:t>Using the association between elements in a collection of objects, these are partition based on a set of criteria/rules</a:t>
            </a:r>
          </a:p>
          <a:p>
            <a:pPr lvl="1">
              <a:buNone/>
            </a:pPr>
            <a:r>
              <a:rPr lang="en-GB" sz="2400" b="1" dirty="0"/>
              <a:t>Hard partition:</a:t>
            </a:r>
            <a:r>
              <a:rPr lang="en-GB" sz="2400" dirty="0"/>
              <a:t> each observation belongs to one and only one subset.</a:t>
            </a:r>
          </a:p>
          <a:p>
            <a:pPr lvl="1">
              <a:buNone/>
            </a:pPr>
            <a:r>
              <a:rPr lang="en-GB" sz="2400" b="1" dirty="0"/>
              <a:t>Fuzzy partitions: </a:t>
            </a:r>
            <a:r>
              <a:rPr lang="en-GB" sz="2400" dirty="0"/>
              <a:t> the membership of each observation is continuous.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E442C9-F22D-F340-B1D4-B83C52022D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33254E-6CA7-924D-8CB7-76170929AD35}" type="datetime1">
              <a:rPr lang="en-US" smtClean="0"/>
              <a:t>11/1/22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20404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800" dirty="0"/>
              <a:t>Non-hierarchical classification</a:t>
            </a:r>
            <a:br>
              <a:rPr lang="en-GB" sz="4800" dirty="0"/>
            </a:br>
            <a:r>
              <a:rPr lang="en-GB" sz="4400" b="0" dirty="0"/>
              <a:t>k-medoids Clustering</a:t>
            </a:r>
            <a:endParaRPr lang="en-GB" sz="4800" b="0" dirty="0"/>
          </a:p>
        </p:txBody>
      </p:sp>
      <p:sp>
        <p:nvSpPr>
          <p:cNvPr id="5" name="Rounded Rectangle 4"/>
          <p:cNvSpPr/>
          <p:nvPr/>
        </p:nvSpPr>
        <p:spPr>
          <a:xfrm>
            <a:off x="315913" y="1958976"/>
            <a:ext cx="5613115" cy="4241800"/>
          </a:xfrm>
          <a:prstGeom prst="roundRect">
            <a:avLst>
              <a:gd name="adj" fmla="val 3897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00000"/>
              </a:lnSpc>
            </a:pPr>
            <a:r>
              <a:rPr lang="en-GB" sz="2800" b="1" i="1" dirty="0">
                <a:solidFill>
                  <a:schemeClr val="tx1"/>
                </a:solidFill>
              </a:rPr>
              <a:t>K</a:t>
            </a:r>
            <a:r>
              <a:rPr lang="en-GB" sz="2800" b="1" dirty="0">
                <a:solidFill>
                  <a:schemeClr val="tx1"/>
                </a:solidFill>
              </a:rPr>
              <a:t>-</a:t>
            </a:r>
            <a:r>
              <a:rPr lang="en-GB" sz="2800" b="1" dirty="0" err="1">
                <a:solidFill>
                  <a:schemeClr val="tx1"/>
                </a:solidFill>
              </a:rPr>
              <a:t>mediods</a:t>
            </a:r>
            <a:r>
              <a:rPr lang="en-GB" sz="2800" b="1" dirty="0">
                <a:solidFill>
                  <a:schemeClr val="tx1"/>
                </a:solidFill>
              </a:rPr>
              <a:t> R implementation</a:t>
            </a:r>
          </a:p>
          <a:p>
            <a:pPr>
              <a:lnSpc>
                <a:spcPct val="100000"/>
              </a:lnSpc>
            </a:pPr>
            <a:r>
              <a:rPr lang="en-GB" sz="2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miteDist</a:t>
            </a:r>
            <a:r>
              <a:rPr lang="en-GB" sz="2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2000" dirty="0">
                <a:solidFill>
                  <a:srgbClr val="060087"/>
                </a:solidFill>
                <a:latin typeface="Courier New" panose="02070309020205020404" pitchFamily="49" charset="0"/>
              </a:rPr>
              <a:t>&lt;- </a:t>
            </a:r>
            <a:r>
              <a:rPr lang="en-GB" sz="2000" dirty="0" err="1">
                <a:solidFill>
                  <a:srgbClr val="060087"/>
                </a:solidFill>
                <a:latin typeface="Courier New" panose="02070309020205020404" pitchFamily="49" charset="0"/>
              </a:rPr>
              <a:t>vegdist</a:t>
            </a:r>
            <a:r>
              <a:rPr lang="en-GB" sz="2000" dirty="0">
                <a:solidFill>
                  <a:srgbClr val="060087"/>
                </a:solidFill>
                <a:latin typeface="Courier New" panose="02070309020205020404" pitchFamily="49" charset="0"/>
              </a:rPr>
              <a:t>(sqrt(</a:t>
            </a:r>
            <a:r>
              <a:rPr lang="en-GB" sz="2000" dirty="0">
                <a:solidFill>
                  <a:srgbClr val="000000"/>
                </a:solidFill>
                <a:latin typeface="Courier New" panose="02070309020205020404" pitchFamily="49" charset="0"/>
              </a:rPr>
              <a:t>mite</a:t>
            </a:r>
            <a:r>
              <a:rPr lang="en-GB" sz="2000" dirty="0">
                <a:solidFill>
                  <a:srgbClr val="060087"/>
                </a:solidFill>
                <a:latin typeface="Courier New" panose="02070309020205020404" pitchFamily="49" charset="0"/>
              </a:rPr>
              <a:t>))</a:t>
            </a:r>
          </a:p>
          <a:p>
            <a:pPr>
              <a:lnSpc>
                <a:spcPct val="100000"/>
              </a:lnSpc>
            </a:pPr>
            <a:r>
              <a:rPr lang="en-GB" sz="2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k.pam</a:t>
            </a:r>
            <a:r>
              <a:rPr lang="en-GB" sz="2000" dirty="0">
                <a:solidFill>
                  <a:srgbClr val="01154D"/>
                </a:solidFill>
                <a:latin typeface="Courier New" panose="02070309020205020404" pitchFamily="49" charset="0"/>
              </a:rPr>
              <a:t> </a:t>
            </a:r>
            <a:r>
              <a:rPr lang="en-GB" sz="2000" dirty="0">
                <a:solidFill>
                  <a:srgbClr val="060087"/>
                </a:solidFill>
                <a:latin typeface="Courier New" panose="02070309020205020404" pitchFamily="49" charset="0"/>
              </a:rPr>
              <a:t>&lt;-</a:t>
            </a:r>
            <a:r>
              <a:rPr lang="en-GB" sz="2000" dirty="0">
                <a:solidFill>
                  <a:srgbClr val="01154D"/>
                </a:solidFill>
                <a:latin typeface="Courier New" panose="02070309020205020404" pitchFamily="49" charset="0"/>
              </a:rPr>
              <a:t> </a:t>
            </a:r>
            <a:r>
              <a:rPr lang="en-GB" sz="2000" dirty="0">
                <a:solidFill>
                  <a:srgbClr val="060087"/>
                </a:solidFill>
                <a:latin typeface="Courier New" panose="02070309020205020404" pitchFamily="49" charset="0"/>
              </a:rPr>
              <a:t>pam(</a:t>
            </a:r>
            <a:r>
              <a:rPr lang="en-GB" sz="2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miteDist</a:t>
            </a:r>
            <a:r>
              <a:rPr lang="en-GB" sz="2000" dirty="0">
                <a:solidFill>
                  <a:srgbClr val="060087"/>
                </a:solidFill>
                <a:latin typeface="Courier New" panose="02070309020205020404" pitchFamily="49" charset="0"/>
              </a:rPr>
              <a:t>,</a:t>
            </a:r>
            <a:endParaRPr lang="en-GB" sz="2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GB" sz="2000" dirty="0">
                <a:solidFill>
                  <a:srgbClr val="000000"/>
                </a:solidFill>
                <a:latin typeface="Courier New" panose="02070309020205020404" pitchFamily="49" charset="0"/>
              </a:rPr>
              <a:t>              k</a:t>
            </a:r>
            <a:r>
              <a:rPr lang="en-GB" sz="2000" dirty="0">
                <a:solidFill>
                  <a:srgbClr val="010E3C"/>
                </a:solidFill>
                <a:latin typeface="Courier New" panose="02070309020205020404" pitchFamily="49" charset="0"/>
              </a:rPr>
              <a:t> </a:t>
            </a:r>
            <a:r>
              <a:rPr lang="en-GB" sz="2000" dirty="0">
                <a:solidFill>
                  <a:srgbClr val="060087"/>
                </a:solidFill>
                <a:latin typeface="Courier New" panose="02070309020205020404" pitchFamily="49" charset="0"/>
              </a:rPr>
              <a:t>=</a:t>
            </a:r>
            <a:r>
              <a:rPr lang="en-GB" sz="2000" dirty="0">
                <a:solidFill>
                  <a:srgbClr val="010E3C"/>
                </a:solidFill>
                <a:latin typeface="Courier New" panose="02070309020205020404" pitchFamily="49" charset="0"/>
              </a:rPr>
              <a:t> </a:t>
            </a:r>
            <a:r>
              <a:rPr lang="en-GB" sz="2000" dirty="0">
                <a:solidFill>
                  <a:srgbClr val="0B4213"/>
                </a:solidFill>
                <a:latin typeface="Courier New" panose="02070309020205020404" pitchFamily="49" charset="0"/>
              </a:rPr>
              <a:t>4</a:t>
            </a:r>
            <a:r>
              <a:rPr lang="en-GB" sz="2000" dirty="0">
                <a:solidFill>
                  <a:srgbClr val="060087"/>
                </a:solidFill>
                <a:latin typeface="Courier New" panose="02070309020205020404" pitchFamily="49" charset="0"/>
              </a:rPr>
              <a:t>,</a:t>
            </a:r>
            <a:endParaRPr lang="en-GB" sz="2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GB" sz="2000" dirty="0">
                <a:solidFill>
                  <a:srgbClr val="060087"/>
                </a:solidFill>
                <a:latin typeface="Courier New" panose="02070309020205020404" pitchFamily="49" charset="0"/>
              </a:rPr>
              <a:t>              </a:t>
            </a:r>
            <a:r>
              <a:rPr lang="en-GB" sz="2000" dirty="0">
                <a:solidFill>
                  <a:srgbClr val="000000"/>
                </a:solidFill>
                <a:latin typeface="Courier New" panose="02070309020205020404" pitchFamily="49" charset="0"/>
              </a:rPr>
              <a:t>diss</a:t>
            </a:r>
            <a:r>
              <a:rPr lang="en-GB" sz="2000" dirty="0">
                <a:solidFill>
                  <a:srgbClr val="060087"/>
                </a:solidFill>
                <a:latin typeface="Courier New" panose="02070309020205020404" pitchFamily="49" charset="0"/>
              </a:rPr>
              <a:t> = </a:t>
            </a:r>
            <a:r>
              <a:rPr lang="en-GB" sz="2000" dirty="0">
                <a:solidFill>
                  <a:srgbClr val="B5760C"/>
                </a:solidFill>
                <a:latin typeface="Courier New" panose="02070309020205020404" pitchFamily="49" charset="0"/>
              </a:rPr>
              <a:t>TRUE</a:t>
            </a:r>
            <a:r>
              <a:rPr lang="en-GB" sz="2000" dirty="0">
                <a:solidFill>
                  <a:srgbClr val="060087"/>
                </a:solidFill>
                <a:latin typeface="Courier New" panose="02070309020205020404" pitchFamily="49" charset="0"/>
              </a:rPr>
              <a:t>)</a:t>
            </a:r>
          </a:p>
          <a:p>
            <a:pPr>
              <a:lnSpc>
                <a:spcPct val="100000"/>
              </a:lnSpc>
            </a:pPr>
            <a:r>
              <a:rPr lang="en-GB" sz="2000" dirty="0">
                <a:solidFill>
                  <a:srgbClr val="3E3E3E"/>
                </a:solidFill>
                <a:latin typeface="Courier New" panose="02070309020205020404" pitchFamily="49" charset="0"/>
              </a:rPr>
              <a:t>## Contrast K-</a:t>
            </a:r>
            <a:r>
              <a:rPr lang="en-GB" sz="2000" dirty="0" err="1">
                <a:solidFill>
                  <a:srgbClr val="3E3E3E"/>
                </a:solidFill>
                <a:latin typeface="Courier New" panose="02070309020205020404" pitchFamily="49" charset="0"/>
              </a:rPr>
              <a:t>mediods</a:t>
            </a:r>
            <a:r>
              <a:rPr lang="en-GB" sz="2000" dirty="0">
                <a:solidFill>
                  <a:srgbClr val="3E3E3E"/>
                </a:solidFill>
                <a:latin typeface="Courier New" panose="02070309020205020404" pitchFamily="49" charset="0"/>
              </a:rPr>
              <a:t> to a cluster</a:t>
            </a:r>
          </a:p>
          <a:p>
            <a:pPr>
              <a:lnSpc>
                <a:spcPct val="100000"/>
              </a:lnSpc>
            </a:pPr>
            <a:r>
              <a:rPr lang="en-GB" sz="2000" dirty="0">
                <a:solidFill>
                  <a:srgbClr val="000000"/>
                </a:solidFill>
                <a:latin typeface="Courier New" panose="02070309020205020404" pitchFamily="49" charset="0"/>
              </a:rPr>
              <a:t>cl</a:t>
            </a:r>
            <a:r>
              <a:rPr lang="en-GB" sz="2000" dirty="0">
                <a:solidFill>
                  <a:srgbClr val="01154D"/>
                </a:solidFill>
                <a:latin typeface="Courier New" panose="02070309020205020404" pitchFamily="49" charset="0"/>
              </a:rPr>
              <a:t> </a:t>
            </a:r>
            <a:r>
              <a:rPr lang="en-GB" sz="2000" dirty="0">
                <a:solidFill>
                  <a:srgbClr val="060087"/>
                </a:solidFill>
                <a:latin typeface="Courier New" panose="02070309020205020404" pitchFamily="49" charset="0"/>
              </a:rPr>
              <a:t>&lt;-</a:t>
            </a:r>
            <a:r>
              <a:rPr lang="en-GB" sz="2000" dirty="0">
                <a:solidFill>
                  <a:srgbClr val="01154D"/>
                </a:solidFill>
                <a:latin typeface="Courier New" panose="02070309020205020404" pitchFamily="49" charset="0"/>
              </a:rPr>
              <a:t> </a:t>
            </a:r>
            <a:r>
              <a:rPr lang="en-GB" sz="2000" dirty="0" err="1">
                <a:solidFill>
                  <a:srgbClr val="060087"/>
                </a:solidFill>
                <a:latin typeface="Courier New" panose="02070309020205020404" pitchFamily="49" charset="0"/>
              </a:rPr>
              <a:t>hclust</a:t>
            </a:r>
            <a:r>
              <a:rPr lang="en-GB" sz="2000" dirty="0">
                <a:solidFill>
                  <a:srgbClr val="060087"/>
                </a:solidFill>
                <a:latin typeface="Courier New" panose="02070309020205020404" pitchFamily="49" charset="0"/>
              </a:rPr>
              <a:t>(</a:t>
            </a:r>
            <a:r>
              <a:rPr lang="en-GB" sz="2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miteDist</a:t>
            </a:r>
            <a:r>
              <a:rPr lang="en-GB" sz="2000" dirty="0">
                <a:solidFill>
                  <a:srgbClr val="060087"/>
                </a:solidFill>
                <a:latin typeface="Courier New" panose="02070309020205020404" pitchFamily="49" charset="0"/>
              </a:rPr>
              <a:t>,</a:t>
            </a:r>
          </a:p>
          <a:p>
            <a:pPr>
              <a:lnSpc>
                <a:spcPct val="100000"/>
              </a:lnSpc>
            </a:pPr>
            <a:r>
              <a:rPr lang="en-GB" sz="2000" dirty="0">
                <a:solidFill>
                  <a:srgbClr val="060087"/>
                </a:solidFill>
                <a:latin typeface="Courier New" panose="02070309020205020404" pitchFamily="49" charset="0"/>
              </a:rPr>
              <a:t>  </a:t>
            </a:r>
            <a:r>
              <a:rPr lang="en-GB" sz="2000" dirty="0">
                <a:solidFill>
                  <a:srgbClr val="000000"/>
                </a:solidFill>
                <a:latin typeface="Courier New" panose="02070309020205020404" pitchFamily="49" charset="0"/>
              </a:rPr>
              <a:t>method</a:t>
            </a:r>
            <a:r>
              <a:rPr lang="en-GB" sz="2000" dirty="0">
                <a:solidFill>
                  <a:srgbClr val="060087"/>
                </a:solidFill>
                <a:latin typeface="Courier New" panose="02070309020205020404" pitchFamily="49" charset="0"/>
              </a:rPr>
              <a:t> = </a:t>
            </a:r>
            <a:r>
              <a:rPr lang="en-GB" sz="2000" dirty="0">
                <a:solidFill>
                  <a:srgbClr val="9E0003"/>
                </a:solidFill>
                <a:latin typeface="Courier New" panose="02070309020205020404" pitchFamily="49" charset="0"/>
              </a:rPr>
              <a:t>"ward.D2"</a:t>
            </a:r>
            <a:r>
              <a:rPr lang="en-GB" sz="2000" dirty="0">
                <a:solidFill>
                  <a:srgbClr val="060087"/>
                </a:solidFill>
                <a:latin typeface="Courier New" panose="02070309020205020404" pitchFamily="49" charset="0"/>
              </a:rPr>
              <a:t>)</a:t>
            </a:r>
          </a:p>
          <a:p>
            <a:pPr>
              <a:lnSpc>
                <a:spcPct val="100000"/>
              </a:lnSpc>
            </a:pPr>
            <a:r>
              <a:rPr lang="en-GB" sz="2000" dirty="0">
                <a:solidFill>
                  <a:srgbClr val="060087"/>
                </a:solidFill>
                <a:latin typeface="Courier New" panose="02070309020205020404" pitchFamily="49" charset="0"/>
              </a:rPr>
              <a:t>plot(</a:t>
            </a:r>
            <a:r>
              <a:rPr lang="en-GB" sz="2000" dirty="0">
                <a:solidFill>
                  <a:srgbClr val="000000"/>
                </a:solidFill>
                <a:latin typeface="Courier New" panose="02070309020205020404" pitchFamily="49" charset="0"/>
              </a:rPr>
              <a:t>cl</a:t>
            </a:r>
            <a:r>
              <a:rPr lang="en-GB" sz="2000" dirty="0">
                <a:solidFill>
                  <a:srgbClr val="060087"/>
                </a:solidFill>
                <a:latin typeface="Courier New" panose="02070309020205020404" pitchFamily="49" charset="0"/>
              </a:rPr>
              <a:t>,</a:t>
            </a:r>
          </a:p>
          <a:p>
            <a:pPr>
              <a:lnSpc>
                <a:spcPct val="100000"/>
              </a:lnSpc>
            </a:pPr>
            <a:r>
              <a:rPr lang="en-GB" sz="2000" dirty="0">
                <a:solidFill>
                  <a:srgbClr val="01154D"/>
                </a:solidFill>
                <a:latin typeface="Courier New" panose="02070309020205020404" pitchFamily="49" charset="0"/>
              </a:rPr>
              <a:t>  </a:t>
            </a:r>
            <a:r>
              <a:rPr lang="en-GB" sz="2000" dirty="0">
                <a:solidFill>
                  <a:srgbClr val="000000"/>
                </a:solidFill>
                <a:latin typeface="Courier New" panose="02070309020205020404" pitchFamily="49" charset="0"/>
              </a:rPr>
              <a:t>label</a:t>
            </a:r>
            <a:r>
              <a:rPr lang="en-GB" sz="2000" dirty="0">
                <a:solidFill>
                  <a:srgbClr val="01154D"/>
                </a:solidFill>
                <a:latin typeface="Courier New" panose="02070309020205020404" pitchFamily="49" charset="0"/>
              </a:rPr>
              <a:t> </a:t>
            </a:r>
            <a:r>
              <a:rPr lang="en-GB" sz="2000" dirty="0">
                <a:solidFill>
                  <a:srgbClr val="060087"/>
                </a:solidFill>
                <a:latin typeface="Courier New" panose="02070309020205020404" pitchFamily="49" charset="0"/>
              </a:rPr>
              <a:t>=</a:t>
            </a:r>
            <a:r>
              <a:rPr lang="en-GB" sz="2000" dirty="0">
                <a:solidFill>
                  <a:srgbClr val="01154D"/>
                </a:solidFill>
                <a:latin typeface="Courier New" panose="02070309020205020404" pitchFamily="49" charset="0"/>
              </a:rPr>
              <a:t> </a:t>
            </a:r>
            <a:r>
              <a:rPr lang="en-GB" sz="2000" dirty="0">
                <a:solidFill>
                  <a:srgbClr val="060087"/>
                </a:solidFill>
                <a:latin typeface="Courier New" panose="02070309020205020404" pitchFamily="49" charset="0"/>
              </a:rPr>
              <a:t>with(</a:t>
            </a:r>
            <a:r>
              <a:rPr lang="en-GB" sz="2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k.pam</a:t>
            </a:r>
            <a:r>
              <a:rPr lang="en-GB" sz="2000" dirty="0">
                <a:solidFill>
                  <a:srgbClr val="060087"/>
                </a:solidFill>
                <a:latin typeface="Courier New" panose="02070309020205020404" pitchFamily="49" charset="0"/>
              </a:rPr>
              <a:t>, </a:t>
            </a:r>
            <a:r>
              <a:rPr lang="en-GB" sz="2000" dirty="0">
                <a:solidFill>
                  <a:srgbClr val="000000"/>
                </a:solidFill>
                <a:latin typeface="Courier New" panose="02070309020205020404" pitchFamily="49" charset="0"/>
              </a:rPr>
              <a:t>clustering</a:t>
            </a:r>
            <a:r>
              <a:rPr lang="en-GB" sz="2000" dirty="0">
                <a:solidFill>
                  <a:srgbClr val="060087"/>
                </a:solidFill>
                <a:latin typeface="Courier New" panose="02070309020205020404" pitchFamily="49" charset="0"/>
              </a:rPr>
              <a:t>),</a:t>
            </a:r>
            <a:endParaRPr lang="en-GB" sz="2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GB" sz="2000" dirty="0">
                <a:solidFill>
                  <a:srgbClr val="000000"/>
                </a:solidFill>
                <a:latin typeface="Courier New" panose="02070309020205020404" pitchFamily="49" charset="0"/>
              </a:rPr>
              <a:t>main </a:t>
            </a:r>
            <a:r>
              <a:rPr lang="en-GB" sz="2000" dirty="0">
                <a:solidFill>
                  <a:srgbClr val="060087"/>
                </a:solidFill>
                <a:latin typeface="Courier New" panose="02070309020205020404" pitchFamily="49" charset="0"/>
              </a:rPr>
              <a:t>= c(</a:t>
            </a:r>
            <a:r>
              <a:rPr lang="en-GB" sz="2000" dirty="0">
                <a:solidFill>
                  <a:srgbClr val="9E0003"/>
                </a:solidFill>
                <a:latin typeface="Courier New" panose="02070309020205020404" pitchFamily="49" charset="0"/>
              </a:rPr>
              <a:t>"Bray-</a:t>
            </a:r>
            <a:r>
              <a:rPr lang="en-GB" sz="2000" dirty="0" err="1">
                <a:solidFill>
                  <a:srgbClr val="9E0003"/>
                </a:solidFill>
                <a:latin typeface="Courier New" panose="02070309020205020404" pitchFamily="49" charset="0"/>
              </a:rPr>
              <a:t>Sqrt_Ward</a:t>
            </a:r>
            <a:r>
              <a:rPr lang="en-GB" sz="2000" dirty="0">
                <a:solidFill>
                  <a:srgbClr val="9E0003"/>
                </a:solidFill>
                <a:latin typeface="Courier New" panose="02070309020205020404" pitchFamily="49" charset="0"/>
              </a:rPr>
              <a:t>"</a:t>
            </a:r>
            <a:r>
              <a:rPr lang="en-GB" sz="2000" dirty="0">
                <a:solidFill>
                  <a:srgbClr val="060087"/>
                </a:solidFill>
                <a:latin typeface="Courier New" panose="02070309020205020404" pitchFamily="49" charset="0"/>
              </a:rPr>
              <a:t>),</a:t>
            </a:r>
            <a:endParaRPr lang="en-GB" sz="2000" dirty="0">
              <a:solidFill>
                <a:srgbClr val="9E0003"/>
              </a:solidFill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GB" sz="2000" dirty="0">
                <a:solidFill>
                  <a:srgbClr val="01154D"/>
                </a:solidFill>
                <a:latin typeface="Courier New" panose="02070309020205020404" pitchFamily="49" charset="0"/>
              </a:rPr>
              <a:t>  </a:t>
            </a:r>
            <a:r>
              <a:rPr lang="en-GB" sz="2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cex</a:t>
            </a:r>
            <a:r>
              <a:rPr lang="en-GB" sz="2000" dirty="0">
                <a:solidFill>
                  <a:srgbClr val="060087"/>
                </a:solidFill>
                <a:latin typeface="Courier New" panose="02070309020205020404" pitchFamily="49" charset="0"/>
              </a:rPr>
              <a:t>=</a:t>
            </a:r>
            <a:r>
              <a:rPr lang="en-GB" sz="2000" dirty="0">
                <a:solidFill>
                  <a:srgbClr val="0B4213"/>
                </a:solidFill>
                <a:latin typeface="Courier New" panose="02070309020205020404" pitchFamily="49" charset="0"/>
              </a:rPr>
              <a:t>1</a:t>
            </a:r>
            <a:r>
              <a:rPr lang="en-GB" sz="2000" dirty="0">
                <a:solidFill>
                  <a:srgbClr val="060087"/>
                </a:solidFill>
                <a:latin typeface="Courier New" panose="02070309020205020404" pitchFamily="49" charset="0"/>
              </a:rPr>
              <a:t>,</a:t>
            </a:r>
            <a:r>
              <a:rPr lang="en-GB" sz="2000" dirty="0">
                <a:solidFill>
                  <a:srgbClr val="000000"/>
                </a:solidFill>
                <a:latin typeface="Courier New" panose="02070309020205020404" pitchFamily="49" charset="0"/>
              </a:rPr>
              <a:t>cex.main</a:t>
            </a:r>
            <a:r>
              <a:rPr lang="en-GB" sz="2000" dirty="0">
                <a:solidFill>
                  <a:srgbClr val="060087"/>
                </a:solidFill>
                <a:latin typeface="Courier New" panose="02070309020205020404" pitchFamily="49" charset="0"/>
              </a:rPr>
              <a:t>=</a:t>
            </a:r>
            <a:r>
              <a:rPr lang="en-GB" sz="2000" dirty="0">
                <a:solidFill>
                  <a:srgbClr val="0B4213"/>
                </a:solidFill>
                <a:latin typeface="Courier New" panose="02070309020205020404" pitchFamily="49" charset="0"/>
              </a:rPr>
              <a:t>2</a:t>
            </a:r>
            <a:r>
              <a:rPr lang="en-GB" sz="2000" dirty="0">
                <a:solidFill>
                  <a:srgbClr val="060087"/>
                </a:solidFill>
                <a:latin typeface="Courier New" panose="02070309020205020404" pitchFamily="49" charset="0"/>
              </a:rPr>
              <a:t>,</a:t>
            </a:r>
            <a:r>
              <a:rPr lang="en-GB" sz="2000" dirty="0">
                <a:solidFill>
                  <a:srgbClr val="000000"/>
                </a:solidFill>
                <a:latin typeface="Courier New" panose="02070309020205020404" pitchFamily="49" charset="0"/>
              </a:rPr>
              <a:t>xpd</a:t>
            </a:r>
            <a:r>
              <a:rPr lang="en-GB" sz="2000" dirty="0">
                <a:solidFill>
                  <a:srgbClr val="060087"/>
                </a:solidFill>
                <a:latin typeface="Courier New" panose="02070309020205020404" pitchFamily="49" charset="0"/>
              </a:rPr>
              <a:t>=</a:t>
            </a:r>
            <a:r>
              <a:rPr lang="en-GB" sz="2000" dirty="0">
                <a:solidFill>
                  <a:srgbClr val="B5760C"/>
                </a:solidFill>
                <a:latin typeface="Courier New" panose="02070309020205020404" pitchFamily="49" charset="0"/>
              </a:rPr>
              <a:t>NA</a:t>
            </a:r>
            <a:r>
              <a:rPr lang="en-GB" sz="2000" dirty="0">
                <a:solidFill>
                  <a:srgbClr val="060087"/>
                </a:solidFill>
                <a:latin typeface="Courier New" panose="02070309020205020404" pitchFamily="49" charset="0"/>
              </a:rPr>
              <a:t>)</a:t>
            </a:r>
            <a:endParaRPr lang="en-GB" sz="2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GB" sz="2000" dirty="0" err="1">
                <a:solidFill>
                  <a:srgbClr val="060087"/>
                </a:solidFill>
                <a:latin typeface="Courier New" panose="02070309020205020404" pitchFamily="49" charset="0"/>
              </a:rPr>
              <a:t>rect.hclust</a:t>
            </a:r>
            <a:r>
              <a:rPr lang="en-GB" sz="2000" dirty="0">
                <a:solidFill>
                  <a:srgbClr val="060087"/>
                </a:solidFill>
                <a:latin typeface="Courier New" panose="02070309020205020404" pitchFamily="49" charset="0"/>
              </a:rPr>
              <a:t>(</a:t>
            </a:r>
            <a:r>
              <a:rPr lang="en-GB" sz="2000" dirty="0">
                <a:solidFill>
                  <a:srgbClr val="000000"/>
                </a:solidFill>
                <a:latin typeface="Courier New" panose="02070309020205020404" pitchFamily="49" charset="0"/>
              </a:rPr>
              <a:t>cl</a:t>
            </a:r>
            <a:r>
              <a:rPr lang="en-GB" sz="2000" dirty="0">
                <a:solidFill>
                  <a:srgbClr val="060087"/>
                </a:solidFill>
                <a:latin typeface="Courier New" panose="02070309020205020404" pitchFamily="49" charset="0"/>
              </a:rPr>
              <a:t>,</a:t>
            </a:r>
            <a:r>
              <a:rPr lang="en-GB" sz="2000" dirty="0">
                <a:solidFill>
                  <a:srgbClr val="01154D"/>
                </a:solidFill>
                <a:latin typeface="Courier New" panose="02070309020205020404" pitchFamily="49" charset="0"/>
              </a:rPr>
              <a:t> </a:t>
            </a:r>
            <a:r>
              <a:rPr lang="en-GB" sz="2000" dirty="0">
                <a:solidFill>
                  <a:srgbClr val="0B4213"/>
                </a:solidFill>
                <a:latin typeface="Courier New" panose="02070309020205020404" pitchFamily="49" charset="0"/>
              </a:rPr>
              <a:t>4</a:t>
            </a:r>
            <a:r>
              <a:rPr lang="en-GB" sz="2000" dirty="0">
                <a:solidFill>
                  <a:srgbClr val="060087"/>
                </a:solidFill>
                <a:latin typeface="Courier New" panose="02070309020205020404" pitchFamily="49" charset="0"/>
              </a:rPr>
              <a:t>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19DAE43-5C9E-C942-8FEE-C1BA528DE3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844" r="5594" b="10969"/>
          <a:stretch/>
        </p:blipFill>
        <p:spPr>
          <a:xfrm>
            <a:off x="5929028" y="1489846"/>
            <a:ext cx="6085006" cy="4407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07416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idx="4294967295"/>
          </p:nvPr>
        </p:nvSpPr>
        <p:spPr>
          <a:xfrm>
            <a:off x="985838" y="980728"/>
            <a:ext cx="10220325" cy="3937000"/>
          </a:xfrm>
        </p:spPr>
        <p:txBody>
          <a:bodyPr anchor="ctr">
            <a:normAutofit/>
          </a:bodyPr>
          <a:lstStyle/>
          <a:p>
            <a:r>
              <a:rPr lang="en-GB" sz="6600" b="1" dirty="0">
                <a:solidFill>
                  <a:srgbClr val="C00000"/>
                </a:solidFill>
                <a:latin typeface="+mj-lt"/>
              </a:rPr>
              <a:t>So far so good?</a:t>
            </a:r>
          </a:p>
          <a:p>
            <a:r>
              <a:rPr lang="en-GB" sz="6600" b="1" dirty="0">
                <a:solidFill>
                  <a:srgbClr val="FFFF00"/>
                </a:solidFill>
                <a:latin typeface="+mj-lt"/>
              </a:rPr>
              <a:t>Any questions?</a:t>
            </a:r>
          </a:p>
          <a:p>
            <a:r>
              <a:rPr lang="en-GB" sz="6600" b="1" dirty="0">
                <a:solidFill>
                  <a:srgbClr val="00B050"/>
                </a:solidFill>
                <a:latin typeface="+mj-lt"/>
              </a:rPr>
              <a:t>Ready to move on?</a:t>
            </a:r>
          </a:p>
        </p:txBody>
      </p:sp>
    </p:spTree>
    <p:extLst>
      <p:ext uri="{BB962C8B-B14F-4D97-AF65-F5344CB8AC3E}">
        <p14:creationId xmlns:p14="http://schemas.microsoft.com/office/powerpoint/2010/main" val="2834572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800" dirty="0"/>
              <a:t>Non-hierarchical classification</a:t>
            </a:r>
            <a:br>
              <a:rPr lang="en-GB" sz="4800" dirty="0"/>
            </a:br>
            <a:r>
              <a:rPr lang="en-GB" sz="4400" b="0" dirty="0"/>
              <a:t>Fuzzy Clustering</a:t>
            </a:r>
            <a:endParaRPr lang="en-GB" sz="4800" b="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507201-4486-7C4F-A5D7-049B7A2B57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5838" y="1960079"/>
            <a:ext cx="10220325" cy="4240696"/>
          </a:xfrm>
        </p:spPr>
        <p:txBody>
          <a:bodyPr anchor="ctr"/>
          <a:lstStyle/>
          <a:p>
            <a:r>
              <a:rPr lang="en-GB" sz="2600" b="1" dirty="0"/>
              <a:t>The Basis.</a:t>
            </a:r>
          </a:p>
          <a:p>
            <a:pPr lvl="1"/>
            <a:r>
              <a:rPr lang="en-GB" sz="2200" dirty="0"/>
              <a:t>Sometimes cluster limits may not be so clear-cut as one would like them to be.</a:t>
            </a:r>
          </a:p>
          <a:p>
            <a:r>
              <a:rPr lang="en-GB" sz="2600" b="1" dirty="0"/>
              <a:t>The goal.</a:t>
            </a:r>
          </a:p>
          <a:p>
            <a:pPr lvl="1"/>
            <a:r>
              <a:rPr lang="en-GB" sz="2200" dirty="0"/>
              <a:t>Measure an object degree of memberships to the various clusters.</a:t>
            </a:r>
          </a:p>
          <a:p>
            <a:r>
              <a:rPr lang="en-GB" sz="2600" b="1" dirty="0"/>
              <a:t>The how to.</a:t>
            </a:r>
          </a:p>
          <a:p>
            <a:pPr lvl="1"/>
            <a:r>
              <a:rPr lang="en-GB" sz="2200" dirty="0"/>
              <a:t>One simple approach is the the estimation of c-means.</a:t>
            </a:r>
          </a:p>
          <a:p>
            <a:pPr lvl="1"/>
            <a:r>
              <a:rPr lang="en-GB" sz="2200" dirty="0"/>
              <a:t>There are many functions and packages here we focus on the function </a:t>
            </a:r>
            <a:r>
              <a:rPr lang="en-GB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fanny()</a:t>
            </a:r>
            <a:r>
              <a:rPr lang="en-GB" sz="2200" dirty="0"/>
              <a:t> of the </a:t>
            </a:r>
            <a:r>
              <a:rPr lang="en-GB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cluster() </a:t>
            </a:r>
            <a:r>
              <a:rPr lang="en-GB" sz="2200" dirty="0"/>
              <a:t>package.</a:t>
            </a:r>
          </a:p>
          <a:p>
            <a:pPr lvl="1"/>
            <a:r>
              <a:rPr lang="en-GB" sz="2200" dirty="0"/>
              <a:t>But as k-means and k-medoids </a:t>
            </a:r>
            <a:r>
              <a:rPr lang="en-GB" sz="2200" dirty="0">
                <a:sym typeface="Wingdings" pitchFamily="2" charset="2"/>
              </a:rPr>
              <a:t> </a:t>
            </a:r>
            <a:r>
              <a:rPr lang="en-GB" sz="2200" b="1" dirty="0">
                <a:sym typeface="Wingdings" pitchFamily="2" charset="2"/>
              </a:rPr>
              <a:t>you specify how may groups before hand.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343134480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800" dirty="0"/>
              <a:t>Non-hierarchical classification</a:t>
            </a:r>
            <a:br>
              <a:rPr lang="en-GB" sz="4800" dirty="0"/>
            </a:br>
            <a:r>
              <a:rPr lang="en-GB" sz="4400" b="0" dirty="0"/>
              <a:t>Fuzzy Clustering</a:t>
            </a:r>
            <a:endParaRPr lang="en-GB" sz="4800" b="0" dirty="0"/>
          </a:p>
        </p:txBody>
      </p:sp>
      <p:sp>
        <p:nvSpPr>
          <p:cNvPr id="3" name="Rounded Rectangle 2"/>
          <p:cNvSpPr/>
          <p:nvPr/>
        </p:nvSpPr>
        <p:spPr>
          <a:xfrm>
            <a:off x="1394878" y="1958975"/>
            <a:ext cx="9399070" cy="4241800"/>
          </a:xfrm>
          <a:prstGeom prst="roundRect">
            <a:avLst>
              <a:gd name="adj" fmla="val 3037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00000"/>
              </a:lnSpc>
            </a:pPr>
            <a:r>
              <a:rPr lang="en-GB" sz="1800" dirty="0">
                <a:solidFill>
                  <a:srgbClr val="060087"/>
                </a:solidFill>
                <a:latin typeface="Courier New" panose="02070309020205020404" pitchFamily="49" charset="0"/>
              </a:rPr>
              <a:t>&gt; require(</a:t>
            </a:r>
            <a:r>
              <a:rPr lang="en-GB" sz="1800" dirty="0">
                <a:solidFill>
                  <a:srgbClr val="000000"/>
                </a:solidFill>
                <a:latin typeface="Courier New" panose="02070309020205020404" pitchFamily="49" charset="0"/>
              </a:rPr>
              <a:t>vegan</a:t>
            </a:r>
            <a:r>
              <a:rPr lang="en-GB" sz="1800" dirty="0">
                <a:solidFill>
                  <a:srgbClr val="060087"/>
                </a:solidFill>
                <a:latin typeface="Courier New" panose="02070309020205020404" pitchFamily="49" charset="0"/>
              </a:rPr>
              <a:t>)</a:t>
            </a:r>
          </a:p>
          <a:p>
            <a:pPr>
              <a:lnSpc>
                <a:spcPct val="100000"/>
              </a:lnSpc>
            </a:pPr>
            <a:r>
              <a:rPr lang="en-GB" sz="1800" dirty="0">
                <a:solidFill>
                  <a:srgbClr val="060087"/>
                </a:solidFill>
                <a:latin typeface="Courier New" panose="02070309020205020404" pitchFamily="49" charset="0"/>
              </a:rPr>
              <a:t>&gt; data(</a:t>
            </a:r>
            <a:r>
              <a:rPr lang="en-GB" sz="1800" dirty="0">
                <a:solidFill>
                  <a:srgbClr val="000000"/>
                </a:solidFill>
                <a:latin typeface="Courier New" panose="02070309020205020404" pitchFamily="49" charset="0"/>
              </a:rPr>
              <a:t>mite</a:t>
            </a:r>
            <a:r>
              <a:rPr lang="en-GB" sz="1800" dirty="0">
                <a:solidFill>
                  <a:srgbClr val="060087"/>
                </a:solidFill>
                <a:latin typeface="Courier New" panose="02070309020205020404" pitchFamily="49" charset="0"/>
              </a:rPr>
              <a:t>)</a:t>
            </a:r>
          </a:p>
          <a:p>
            <a:pPr>
              <a:lnSpc>
                <a:spcPct val="100000"/>
              </a:lnSpc>
            </a:pPr>
            <a:r>
              <a:rPr lang="en-GB" sz="1800" dirty="0">
                <a:solidFill>
                  <a:srgbClr val="060087"/>
                </a:solidFill>
                <a:latin typeface="Courier New" panose="02070309020205020404" pitchFamily="49" charset="0"/>
              </a:rPr>
              <a:t>&gt; </a:t>
            </a:r>
            <a:r>
              <a:rPr lang="en-GB" sz="1800" dirty="0">
                <a:solidFill>
                  <a:srgbClr val="000000"/>
                </a:solidFill>
                <a:latin typeface="Courier New" panose="02070309020205020404" pitchFamily="49" charset="0"/>
              </a:rPr>
              <a:t>d</a:t>
            </a:r>
            <a:r>
              <a:rPr lang="en-GB" sz="1800" dirty="0">
                <a:solidFill>
                  <a:srgbClr val="060087"/>
                </a:solidFill>
                <a:latin typeface="Courier New" panose="02070309020205020404" pitchFamily="49" charset="0"/>
              </a:rPr>
              <a:t> &lt;- </a:t>
            </a:r>
            <a:r>
              <a:rPr lang="en-GB" sz="1800" dirty="0" err="1">
                <a:solidFill>
                  <a:srgbClr val="060087"/>
                </a:solidFill>
                <a:latin typeface="Courier New" panose="02070309020205020404" pitchFamily="49" charset="0"/>
              </a:rPr>
              <a:t>vegdist</a:t>
            </a:r>
            <a:r>
              <a:rPr lang="en-GB" sz="1800" dirty="0">
                <a:solidFill>
                  <a:srgbClr val="060087"/>
                </a:solidFill>
                <a:latin typeface="Courier New" panose="02070309020205020404" pitchFamily="49" charset="0"/>
              </a:rPr>
              <a:t>(sqrt(</a:t>
            </a:r>
            <a:r>
              <a:rPr lang="en-GB" sz="1800" dirty="0">
                <a:solidFill>
                  <a:srgbClr val="000000"/>
                </a:solidFill>
                <a:latin typeface="Courier New" panose="02070309020205020404" pitchFamily="49" charset="0"/>
              </a:rPr>
              <a:t>mite</a:t>
            </a:r>
            <a:r>
              <a:rPr lang="en-GB" sz="1800" dirty="0">
                <a:solidFill>
                  <a:srgbClr val="060087"/>
                </a:solidFill>
                <a:latin typeface="Courier New" panose="02070309020205020404" pitchFamily="49" charset="0"/>
              </a:rPr>
              <a:t>)) </a:t>
            </a:r>
          </a:p>
          <a:p>
            <a:pPr>
              <a:lnSpc>
                <a:spcPct val="100000"/>
              </a:lnSpc>
            </a:pPr>
            <a:r>
              <a:rPr lang="en-GB" sz="1800" dirty="0">
                <a:solidFill>
                  <a:srgbClr val="060087"/>
                </a:solidFill>
                <a:latin typeface="Courier New" panose="02070309020205020404" pitchFamily="49" charset="0"/>
              </a:rPr>
              <a:t>&gt; require(</a:t>
            </a:r>
            <a:r>
              <a:rPr lang="en-GB" sz="1800" dirty="0">
                <a:solidFill>
                  <a:srgbClr val="000000"/>
                </a:solidFill>
                <a:latin typeface="Courier New" panose="02070309020205020404" pitchFamily="49" charset="0"/>
              </a:rPr>
              <a:t>cluster</a:t>
            </a:r>
            <a:r>
              <a:rPr lang="en-GB" sz="1800" dirty="0">
                <a:solidFill>
                  <a:srgbClr val="060087"/>
                </a:solidFill>
                <a:latin typeface="Courier New" panose="02070309020205020404" pitchFamily="49" charset="0"/>
              </a:rPr>
              <a:t>)</a:t>
            </a:r>
          </a:p>
          <a:p>
            <a:pPr>
              <a:lnSpc>
                <a:spcPct val="100000"/>
              </a:lnSpc>
            </a:pPr>
            <a:r>
              <a:rPr lang="en-GB" sz="1800" dirty="0">
                <a:solidFill>
                  <a:srgbClr val="060087"/>
                </a:solidFill>
                <a:latin typeface="Courier New" panose="02070309020205020404" pitchFamily="49" charset="0"/>
              </a:rPr>
              <a:t>&gt; </a:t>
            </a:r>
            <a:r>
              <a:rPr lang="en-GB" sz="1800" dirty="0">
                <a:solidFill>
                  <a:srgbClr val="000000"/>
                </a:solidFill>
                <a:latin typeface="Courier New" panose="02070309020205020404" pitchFamily="49" charset="0"/>
              </a:rPr>
              <a:t>fc</a:t>
            </a:r>
            <a:r>
              <a:rPr lang="en-GB" sz="1800" dirty="0">
                <a:solidFill>
                  <a:srgbClr val="060087"/>
                </a:solidFill>
                <a:latin typeface="Courier New" panose="02070309020205020404" pitchFamily="49" charset="0"/>
              </a:rPr>
              <a:t> &lt;- fanny(</a:t>
            </a:r>
            <a:r>
              <a:rPr lang="en-GB" sz="1800" dirty="0">
                <a:solidFill>
                  <a:srgbClr val="000000"/>
                </a:solidFill>
                <a:latin typeface="Courier New" panose="02070309020205020404" pitchFamily="49" charset="0"/>
              </a:rPr>
              <a:t>d</a:t>
            </a:r>
            <a:r>
              <a:rPr lang="en-GB" sz="1800" dirty="0">
                <a:solidFill>
                  <a:srgbClr val="060087"/>
                </a:solidFill>
                <a:latin typeface="Courier New" panose="02070309020205020404" pitchFamily="49" charset="0"/>
              </a:rPr>
              <a:t>, </a:t>
            </a:r>
            <a:r>
              <a:rPr lang="en-GB" sz="1800" dirty="0">
                <a:solidFill>
                  <a:srgbClr val="000000"/>
                </a:solidFill>
                <a:latin typeface="Courier New" panose="02070309020205020404" pitchFamily="49" charset="0"/>
              </a:rPr>
              <a:t>k</a:t>
            </a:r>
            <a:r>
              <a:rPr lang="en-GB" sz="1800" dirty="0">
                <a:solidFill>
                  <a:srgbClr val="060087"/>
                </a:solidFill>
                <a:latin typeface="Courier New" panose="02070309020205020404" pitchFamily="49" charset="0"/>
              </a:rPr>
              <a:t>=</a:t>
            </a:r>
            <a:r>
              <a:rPr lang="en-GB" sz="1800" dirty="0">
                <a:solidFill>
                  <a:srgbClr val="0B4213"/>
                </a:solidFill>
                <a:latin typeface="Courier New" panose="02070309020205020404" pitchFamily="49" charset="0"/>
              </a:rPr>
              <a:t>4</a:t>
            </a:r>
            <a:r>
              <a:rPr lang="en-GB" sz="1800" dirty="0">
                <a:solidFill>
                  <a:srgbClr val="060087"/>
                </a:solidFill>
                <a:latin typeface="Courier New" panose="02070309020205020404" pitchFamily="49" charset="0"/>
              </a:rPr>
              <a:t>, </a:t>
            </a:r>
            <a:r>
              <a:rPr lang="en-GB" sz="18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memb.exp</a:t>
            </a:r>
            <a:r>
              <a:rPr lang="en-GB" sz="1800" dirty="0">
                <a:solidFill>
                  <a:srgbClr val="060087"/>
                </a:solidFill>
                <a:latin typeface="Courier New" panose="02070309020205020404" pitchFamily="49" charset="0"/>
              </a:rPr>
              <a:t>=sqrt(</a:t>
            </a:r>
            <a:r>
              <a:rPr lang="en-GB" sz="1800" dirty="0">
                <a:solidFill>
                  <a:srgbClr val="0B4213"/>
                </a:solidFill>
                <a:latin typeface="Courier New" panose="02070309020205020404" pitchFamily="49" charset="0"/>
              </a:rPr>
              <a:t>2</a:t>
            </a:r>
            <a:r>
              <a:rPr lang="en-GB" sz="1800" dirty="0">
                <a:solidFill>
                  <a:srgbClr val="060087"/>
                </a:solidFill>
                <a:latin typeface="Courier New" panose="02070309020205020404" pitchFamily="49" charset="0"/>
              </a:rPr>
              <a:t>)) </a:t>
            </a:r>
            <a:r>
              <a:rPr lang="en-GB" sz="1800" dirty="0">
                <a:solidFill>
                  <a:srgbClr val="3E3E3E"/>
                </a:solidFill>
                <a:latin typeface="Courier New" panose="02070309020205020404" pitchFamily="49" charset="0"/>
              </a:rPr>
              <a:t># cluster package</a:t>
            </a:r>
            <a:endParaRPr lang="en-GB" sz="1800" dirty="0">
              <a:solidFill>
                <a:srgbClr val="060087"/>
              </a:solidFill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GB" sz="1800" dirty="0">
                <a:solidFill>
                  <a:srgbClr val="060087"/>
                </a:solidFill>
                <a:latin typeface="Courier New" panose="02070309020205020404" pitchFamily="49" charset="0"/>
              </a:rPr>
              <a:t>&gt; head(</a:t>
            </a:r>
            <a:r>
              <a:rPr lang="en-GB" sz="1800" dirty="0" err="1">
                <a:solidFill>
                  <a:srgbClr val="000000"/>
                </a:solidFill>
                <a:latin typeface="Courier New" panose="02070309020205020404" pitchFamily="49" charset="0"/>
              </a:rPr>
              <a:t>fc</a:t>
            </a:r>
            <a:r>
              <a:rPr lang="en-GB" sz="1800" dirty="0" err="1">
                <a:solidFill>
                  <a:srgbClr val="060087"/>
                </a:solidFill>
                <a:latin typeface="Courier New" panose="02070309020205020404" pitchFamily="49" charset="0"/>
              </a:rPr>
              <a:t>$</a:t>
            </a:r>
            <a:r>
              <a:rPr lang="en-GB" sz="18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membership</a:t>
            </a:r>
            <a:r>
              <a:rPr lang="en-GB" sz="1800" dirty="0">
                <a:solidFill>
                  <a:srgbClr val="060087"/>
                </a:solidFill>
                <a:latin typeface="Courier New" panose="02070309020205020404" pitchFamily="49" charset="0"/>
              </a:rPr>
              <a:t>)</a:t>
            </a:r>
            <a:r>
              <a:rPr lang="en-GB" sz="1800" dirty="0">
                <a:solidFill>
                  <a:srgbClr val="3E3E3E"/>
                </a:solidFill>
                <a:latin typeface="Courier New" panose="02070309020205020404" pitchFamily="49" charset="0"/>
              </a:rPr>
              <a:t>## Probability of membership</a:t>
            </a:r>
          </a:p>
          <a:p>
            <a:pPr>
              <a:lnSpc>
                <a:spcPct val="100000"/>
              </a:lnSpc>
            </a:pPr>
            <a:r>
              <a:rPr lang="en-GB" sz="1800" dirty="0">
                <a:solidFill>
                  <a:srgbClr val="060087"/>
                </a:solidFill>
                <a:latin typeface="Courier New" panose="02070309020205020404" pitchFamily="49" charset="0"/>
              </a:rPr>
              <a:t>       [,</a:t>
            </a:r>
            <a:r>
              <a:rPr lang="en-GB" sz="1800" dirty="0">
                <a:solidFill>
                  <a:srgbClr val="0B4213"/>
                </a:solidFill>
                <a:latin typeface="Courier New" panose="02070309020205020404" pitchFamily="49" charset="0"/>
              </a:rPr>
              <a:t>1</a:t>
            </a:r>
            <a:r>
              <a:rPr lang="en-GB" sz="1800" dirty="0">
                <a:solidFill>
                  <a:srgbClr val="060087"/>
                </a:solidFill>
                <a:latin typeface="Courier New" panose="02070309020205020404" pitchFamily="49" charset="0"/>
              </a:rPr>
              <a:t>]      [,</a:t>
            </a:r>
            <a:r>
              <a:rPr lang="en-GB" sz="1800" dirty="0">
                <a:solidFill>
                  <a:srgbClr val="0B4213"/>
                </a:solidFill>
                <a:latin typeface="Courier New" panose="02070309020205020404" pitchFamily="49" charset="0"/>
              </a:rPr>
              <a:t>2</a:t>
            </a:r>
            <a:r>
              <a:rPr lang="en-GB" sz="1800" dirty="0">
                <a:solidFill>
                  <a:srgbClr val="060087"/>
                </a:solidFill>
                <a:latin typeface="Courier New" panose="02070309020205020404" pitchFamily="49" charset="0"/>
              </a:rPr>
              <a:t>]       [,</a:t>
            </a:r>
            <a:r>
              <a:rPr lang="en-GB" sz="1800" dirty="0">
                <a:solidFill>
                  <a:srgbClr val="0B4213"/>
                </a:solidFill>
                <a:latin typeface="Courier New" panose="02070309020205020404" pitchFamily="49" charset="0"/>
              </a:rPr>
              <a:t>3</a:t>
            </a:r>
            <a:r>
              <a:rPr lang="en-GB" sz="1800" dirty="0">
                <a:solidFill>
                  <a:srgbClr val="060087"/>
                </a:solidFill>
                <a:latin typeface="Courier New" panose="02070309020205020404" pitchFamily="49" charset="0"/>
              </a:rPr>
              <a:t>]       [,</a:t>
            </a:r>
            <a:r>
              <a:rPr lang="en-GB" sz="1800" dirty="0">
                <a:solidFill>
                  <a:srgbClr val="0B4213"/>
                </a:solidFill>
                <a:latin typeface="Courier New" panose="02070309020205020404" pitchFamily="49" charset="0"/>
              </a:rPr>
              <a:t>4</a:t>
            </a:r>
            <a:r>
              <a:rPr lang="en-GB" sz="1800" dirty="0">
                <a:solidFill>
                  <a:srgbClr val="060087"/>
                </a:solidFill>
                <a:latin typeface="Courier New" panose="02070309020205020404" pitchFamily="49" charset="0"/>
              </a:rPr>
              <a:t>]</a:t>
            </a:r>
          </a:p>
          <a:p>
            <a:pPr>
              <a:lnSpc>
                <a:spcPct val="100000"/>
              </a:lnSpc>
            </a:pPr>
            <a:r>
              <a:rPr lang="en-GB" sz="1800" dirty="0">
                <a:solidFill>
                  <a:srgbClr val="0B4213"/>
                </a:solidFill>
                <a:latin typeface="Courier New" panose="02070309020205020404" pitchFamily="49" charset="0"/>
              </a:rPr>
              <a:t>1</a:t>
            </a:r>
            <a:r>
              <a:rPr lang="en-GB" sz="18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1800" dirty="0">
                <a:solidFill>
                  <a:srgbClr val="0B4213"/>
                </a:solidFill>
                <a:latin typeface="Courier New" panose="02070309020205020404" pitchFamily="49" charset="0"/>
              </a:rPr>
              <a:t>0.3918715</a:t>
            </a:r>
            <a:r>
              <a:rPr lang="en-GB" sz="18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1800" dirty="0">
                <a:solidFill>
                  <a:srgbClr val="0B4213"/>
                </a:solidFill>
                <a:latin typeface="Courier New" panose="02070309020205020404" pitchFamily="49" charset="0"/>
              </a:rPr>
              <a:t>0.3618036</a:t>
            </a:r>
            <a:r>
              <a:rPr lang="en-GB" sz="18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1800" dirty="0">
                <a:solidFill>
                  <a:srgbClr val="0B4213"/>
                </a:solidFill>
                <a:latin typeface="Courier New" panose="02070309020205020404" pitchFamily="49" charset="0"/>
              </a:rPr>
              <a:t>0.12316244</a:t>
            </a:r>
            <a:r>
              <a:rPr lang="en-GB" sz="18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1800" dirty="0">
                <a:solidFill>
                  <a:srgbClr val="0B4213"/>
                </a:solidFill>
                <a:latin typeface="Courier New" panose="02070309020205020404" pitchFamily="49" charset="0"/>
              </a:rPr>
              <a:t>0.12316244</a:t>
            </a:r>
          </a:p>
          <a:p>
            <a:pPr>
              <a:lnSpc>
                <a:spcPct val="100000"/>
              </a:lnSpc>
            </a:pPr>
            <a:r>
              <a:rPr lang="en-GB" sz="1800" dirty="0">
                <a:solidFill>
                  <a:srgbClr val="0B4213"/>
                </a:solidFill>
                <a:latin typeface="Courier New" panose="02070309020205020404" pitchFamily="49" charset="0"/>
              </a:rPr>
              <a:t>2</a:t>
            </a:r>
            <a:r>
              <a:rPr lang="en-GB" sz="18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1800" dirty="0">
                <a:solidFill>
                  <a:srgbClr val="0B4213"/>
                </a:solidFill>
                <a:latin typeface="Courier New" panose="02070309020205020404" pitchFamily="49" charset="0"/>
              </a:rPr>
              <a:t>0.3705927</a:t>
            </a:r>
            <a:r>
              <a:rPr lang="en-GB" sz="18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1800" dirty="0">
                <a:solidFill>
                  <a:srgbClr val="0B4213"/>
                </a:solidFill>
                <a:latin typeface="Courier New" panose="02070309020205020404" pitchFamily="49" charset="0"/>
              </a:rPr>
              <a:t>0.3798975</a:t>
            </a:r>
            <a:r>
              <a:rPr lang="en-GB" sz="18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1800" dirty="0">
                <a:solidFill>
                  <a:srgbClr val="0B4213"/>
                </a:solidFill>
                <a:latin typeface="Courier New" panose="02070309020205020404" pitchFamily="49" charset="0"/>
              </a:rPr>
              <a:t>0.12475491</a:t>
            </a:r>
            <a:r>
              <a:rPr lang="en-GB" sz="18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1800" dirty="0">
                <a:solidFill>
                  <a:srgbClr val="0B4213"/>
                </a:solidFill>
                <a:latin typeface="Courier New" panose="02070309020205020404" pitchFamily="49" charset="0"/>
              </a:rPr>
              <a:t>0.12475491</a:t>
            </a:r>
          </a:p>
          <a:p>
            <a:pPr>
              <a:lnSpc>
                <a:spcPct val="100000"/>
              </a:lnSpc>
            </a:pPr>
            <a:r>
              <a:rPr lang="en-GB" sz="1800" dirty="0">
                <a:solidFill>
                  <a:srgbClr val="0B4213"/>
                </a:solidFill>
                <a:latin typeface="Courier New" panose="02070309020205020404" pitchFamily="49" charset="0"/>
              </a:rPr>
              <a:t>3</a:t>
            </a:r>
            <a:r>
              <a:rPr lang="en-GB" sz="18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1800" dirty="0">
                <a:solidFill>
                  <a:srgbClr val="0B4213"/>
                </a:solidFill>
                <a:latin typeface="Courier New" panose="02070309020205020404" pitchFamily="49" charset="0"/>
              </a:rPr>
              <a:t>0.3864998</a:t>
            </a:r>
            <a:r>
              <a:rPr lang="en-GB" sz="18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1800" dirty="0">
                <a:solidFill>
                  <a:srgbClr val="0B4213"/>
                </a:solidFill>
                <a:latin typeface="Courier New" panose="02070309020205020404" pitchFamily="49" charset="0"/>
              </a:rPr>
              <a:t>0.3978146</a:t>
            </a:r>
            <a:r>
              <a:rPr lang="en-GB" sz="18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1800" dirty="0">
                <a:solidFill>
                  <a:srgbClr val="0B4213"/>
                </a:solidFill>
                <a:latin typeface="Courier New" panose="02070309020205020404" pitchFamily="49" charset="0"/>
              </a:rPr>
              <a:t>0.10784280</a:t>
            </a:r>
            <a:r>
              <a:rPr lang="en-GB" sz="18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1800" dirty="0">
                <a:solidFill>
                  <a:srgbClr val="0B4213"/>
                </a:solidFill>
                <a:latin typeface="Courier New" panose="02070309020205020404" pitchFamily="49" charset="0"/>
              </a:rPr>
              <a:t>0.10784280</a:t>
            </a:r>
          </a:p>
          <a:p>
            <a:pPr>
              <a:lnSpc>
                <a:spcPct val="100000"/>
              </a:lnSpc>
            </a:pPr>
            <a:r>
              <a:rPr lang="en-GB" sz="1800" dirty="0">
                <a:solidFill>
                  <a:srgbClr val="0B4213"/>
                </a:solidFill>
                <a:latin typeface="Courier New" panose="02070309020205020404" pitchFamily="49" charset="0"/>
              </a:rPr>
              <a:t>4</a:t>
            </a:r>
            <a:r>
              <a:rPr lang="en-GB" sz="18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1800" dirty="0">
                <a:solidFill>
                  <a:srgbClr val="0B4213"/>
                </a:solidFill>
                <a:latin typeface="Courier New" panose="02070309020205020404" pitchFamily="49" charset="0"/>
              </a:rPr>
              <a:t>0.3754518</a:t>
            </a:r>
            <a:r>
              <a:rPr lang="en-GB" sz="18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1800" dirty="0">
                <a:solidFill>
                  <a:srgbClr val="0B4213"/>
                </a:solidFill>
                <a:latin typeface="Courier New" panose="02070309020205020404" pitchFamily="49" charset="0"/>
              </a:rPr>
              <a:t>0.4383848</a:t>
            </a:r>
            <a:r>
              <a:rPr lang="en-GB" sz="18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1800" dirty="0">
                <a:solidFill>
                  <a:srgbClr val="0B4213"/>
                </a:solidFill>
                <a:latin typeface="Courier New" panose="02070309020205020404" pitchFamily="49" charset="0"/>
              </a:rPr>
              <a:t>0.09308171</a:t>
            </a:r>
            <a:r>
              <a:rPr lang="en-GB" sz="18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1800" dirty="0">
                <a:solidFill>
                  <a:srgbClr val="0B4213"/>
                </a:solidFill>
                <a:latin typeface="Courier New" panose="02070309020205020404" pitchFamily="49" charset="0"/>
              </a:rPr>
              <a:t>0.09308171</a:t>
            </a:r>
          </a:p>
          <a:p>
            <a:pPr>
              <a:lnSpc>
                <a:spcPct val="100000"/>
              </a:lnSpc>
            </a:pPr>
            <a:r>
              <a:rPr lang="en-GB" sz="1800" dirty="0">
                <a:solidFill>
                  <a:srgbClr val="060087"/>
                </a:solidFill>
                <a:latin typeface="Courier New" panose="02070309020205020404" pitchFamily="49" charset="0"/>
              </a:rPr>
              <a:t>...</a:t>
            </a:r>
          </a:p>
          <a:p>
            <a:pPr>
              <a:lnSpc>
                <a:spcPct val="100000"/>
              </a:lnSpc>
            </a:pPr>
            <a:r>
              <a:rPr lang="en-GB" sz="1800" dirty="0">
                <a:solidFill>
                  <a:srgbClr val="060087"/>
                </a:solidFill>
                <a:latin typeface="Courier New" panose="02070309020205020404" pitchFamily="49" charset="0"/>
              </a:rPr>
              <a:t>&gt; head(</a:t>
            </a:r>
            <a:r>
              <a:rPr lang="en-GB" sz="1800" dirty="0" err="1">
                <a:solidFill>
                  <a:srgbClr val="000000"/>
                </a:solidFill>
                <a:latin typeface="Courier New" panose="02070309020205020404" pitchFamily="49" charset="0"/>
              </a:rPr>
              <a:t>fc</a:t>
            </a:r>
            <a:r>
              <a:rPr lang="en-GB" sz="1800" dirty="0" err="1">
                <a:solidFill>
                  <a:srgbClr val="060087"/>
                </a:solidFill>
                <a:latin typeface="Courier New" panose="02070309020205020404" pitchFamily="49" charset="0"/>
              </a:rPr>
              <a:t>$</a:t>
            </a:r>
            <a:r>
              <a:rPr lang="en-GB" sz="18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clustering</a:t>
            </a:r>
            <a:r>
              <a:rPr lang="en-GB" sz="1800" dirty="0">
                <a:solidFill>
                  <a:srgbClr val="060087"/>
                </a:solidFill>
                <a:latin typeface="Courier New" panose="02070309020205020404" pitchFamily="49" charset="0"/>
              </a:rPr>
              <a:t>) </a:t>
            </a:r>
            <a:r>
              <a:rPr lang="en-GB" sz="1800" dirty="0">
                <a:solidFill>
                  <a:srgbClr val="3E3E3E"/>
                </a:solidFill>
                <a:latin typeface="Courier New" panose="02070309020205020404" pitchFamily="49" charset="0"/>
              </a:rPr>
              <a:t>## Highest probability cluster</a:t>
            </a:r>
          </a:p>
          <a:p>
            <a:pPr>
              <a:lnSpc>
                <a:spcPct val="100000"/>
              </a:lnSpc>
            </a:pPr>
            <a:r>
              <a:rPr lang="en-GB" sz="1800" dirty="0">
                <a:solidFill>
                  <a:srgbClr val="0B4213"/>
                </a:solidFill>
                <a:latin typeface="Courier New" panose="02070309020205020404" pitchFamily="49" charset="0"/>
              </a:rPr>
              <a:t>1</a:t>
            </a:r>
            <a:r>
              <a:rPr lang="en-GB" sz="18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1800" dirty="0">
                <a:solidFill>
                  <a:srgbClr val="0B4213"/>
                </a:solidFill>
                <a:latin typeface="Courier New" panose="02070309020205020404" pitchFamily="49" charset="0"/>
              </a:rPr>
              <a:t>2</a:t>
            </a:r>
            <a:r>
              <a:rPr lang="en-GB" sz="18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1800" dirty="0">
                <a:solidFill>
                  <a:srgbClr val="0B4213"/>
                </a:solidFill>
                <a:latin typeface="Courier New" panose="02070309020205020404" pitchFamily="49" charset="0"/>
              </a:rPr>
              <a:t>3</a:t>
            </a:r>
            <a:r>
              <a:rPr lang="en-GB" sz="18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1800" dirty="0">
                <a:solidFill>
                  <a:srgbClr val="0B4213"/>
                </a:solidFill>
                <a:latin typeface="Courier New" panose="02070309020205020404" pitchFamily="49" charset="0"/>
              </a:rPr>
              <a:t>4</a:t>
            </a:r>
            <a:r>
              <a:rPr lang="en-GB" sz="18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1800" dirty="0">
                <a:solidFill>
                  <a:srgbClr val="0B4213"/>
                </a:solidFill>
                <a:latin typeface="Courier New" panose="02070309020205020404" pitchFamily="49" charset="0"/>
              </a:rPr>
              <a:t>5</a:t>
            </a:r>
            <a:r>
              <a:rPr lang="en-GB" sz="18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1800" dirty="0">
                <a:solidFill>
                  <a:srgbClr val="0B4213"/>
                </a:solidFill>
                <a:latin typeface="Courier New" panose="02070309020205020404" pitchFamily="49" charset="0"/>
              </a:rPr>
              <a:t>6</a:t>
            </a:r>
            <a:r>
              <a:rPr lang="en-GB" sz="1800" dirty="0">
                <a:solidFill>
                  <a:srgbClr val="060087"/>
                </a:solidFill>
                <a:latin typeface="Courier New" panose="02070309020205020404" pitchFamily="49" charset="0"/>
              </a:rPr>
              <a:t> </a:t>
            </a:r>
          </a:p>
          <a:p>
            <a:pPr>
              <a:lnSpc>
                <a:spcPct val="100000"/>
              </a:lnSpc>
            </a:pPr>
            <a:r>
              <a:rPr lang="en-GB" sz="1800" dirty="0">
                <a:solidFill>
                  <a:srgbClr val="0B4213"/>
                </a:solidFill>
                <a:latin typeface="Courier New" panose="02070309020205020404" pitchFamily="49" charset="0"/>
              </a:rPr>
              <a:t>1</a:t>
            </a:r>
            <a:r>
              <a:rPr lang="en-GB" sz="18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1800" dirty="0">
                <a:solidFill>
                  <a:srgbClr val="0B4213"/>
                </a:solidFill>
                <a:latin typeface="Courier New" panose="02070309020205020404" pitchFamily="49" charset="0"/>
              </a:rPr>
              <a:t>2</a:t>
            </a:r>
            <a:r>
              <a:rPr lang="en-GB" sz="18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1800" dirty="0">
                <a:solidFill>
                  <a:srgbClr val="0B4213"/>
                </a:solidFill>
                <a:latin typeface="Courier New" panose="02070309020205020404" pitchFamily="49" charset="0"/>
              </a:rPr>
              <a:t>2</a:t>
            </a:r>
            <a:r>
              <a:rPr lang="en-GB" sz="18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1800" dirty="0">
                <a:solidFill>
                  <a:srgbClr val="0B4213"/>
                </a:solidFill>
                <a:latin typeface="Courier New" panose="02070309020205020404" pitchFamily="49" charset="0"/>
              </a:rPr>
              <a:t>2</a:t>
            </a:r>
            <a:r>
              <a:rPr lang="en-GB" sz="18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1800" dirty="0">
                <a:solidFill>
                  <a:srgbClr val="0B4213"/>
                </a:solidFill>
                <a:latin typeface="Courier New" panose="02070309020205020404" pitchFamily="49" charset="0"/>
              </a:rPr>
              <a:t>2</a:t>
            </a:r>
            <a:r>
              <a:rPr lang="en-GB" sz="18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1800" dirty="0">
                <a:solidFill>
                  <a:srgbClr val="0B4213"/>
                </a:solidFill>
                <a:latin typeface="Courier New" panose="02070309020205020404" pitchFamily="49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82090678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5433FEE0-7CBC-E743-9975-29E49AC309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1195" y="1272209"/>
            <a:ext cx="5267241" cy="526724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1241F6E-F626-1F4A-8DE1-9177EE9D9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800" dirty="0"/>
              <a:t>Non-hierarchical classification</a:t>
            </a:r>
            <a:br>
              <a:rPr lang="en-GB" sz="4800" dirty="0"/>
            </a:br>
            <a:r>
              <a:rPr lang="en-GB" sz="4400" b="0" dirty="0"/>
              <a:t>Fuzzy Clustering</a:t>
            </a:r>
            <a:endParaRPr lang="en-GB" sz="4800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41FF576-3035-D24B-BD81-FD58AA943A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11208-D7E1-DA45-AE01-6E4BB0017CE3}" type="datetime1">
              <a:rPr lang="en-US" smtClean="0"/>
              <a:t>11/1/22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48F2E3-D728-A440-9CA3-DEEF0E305872}"/>
              </a:ext>
            </a:extLst>
          </p:cNvPr>
          <p:cNvSpPr txBox="1"/>
          <p:nvPr/>
        </p:nvSpPr>
        <p:spPr>
          <a:xfrm>
            <a:off x="7642370" y="2407640"/>
            <a:ext cx="3857407" cy="147732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GB" sz="2400" dirty="0">
                <a:solidFill>
                  <a:schemeClr val="bg1"/>
                </a:solidFill>
                <a:latin typeface="+mn-lt"/>
              </a:rPr>
              <a:t>The size of the section represent the “degree of memberships “ to on of the preestablished 4 groups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CE8831B-1818-2240-8074-C90151235640}"/>
              </a:ext>
            </a:extLst>
          </p:cNvPr>
          <p:cNvSpPr/>
          <p:nvPr/>
        </p:nvSpPr>
        <p:spPr bwMode="auto">
          <a:xfrm>
            <a:off x="5634038" y="4814889"/>
            <a:ext cx="371475" cy="400050"/>
          </a:xfrm>
          <a:prstGeom prst="ellipse">
            <a:avLst/>
          </a:prstGeom>
          <a:noFill/>
          <a:ln w="25400" cap="flat" cmpd="sng" algn="ctr">
            <a:solidFill>
              <a:schemeClr val="tx1"/>
            </a:solidFill>
            <a:prstDash val="dash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8F7535E-7FB8-F24B-9ABF-2571F7282E00}"/>
              </a:ext>
            </a:extLst>
          </p:cNvPr>
          <p:cNvCxnSpPr>
            <a:cxnSpLocks/>
            <a:stCxn id="5" idx="1"/>
            <a:endCxn id="6" idx="6"/>
          </p:cNvCxnSpPr>
          <p:nvPr/>
        </p:nvCxnSpPr>
        <p:spPr bwMode="auto">
          <a:xfrm flipH="1">
            <a:off x="6005513" y="3146304"/>
            <a:ext cx="1636857" cy="1868610"/>
          </a:xfrm>
          <a:prstGeom prst="straightConnector1">
            <a:avLst/>
          </a:prstGeom>
          <a:solidFill>
            <a:schemeClr val="accent2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B2B08536-66CE-4C41-8D89-077C11E5AC98}"/>
              </a:ext>
            </a:extLst>
          </p:cNvPr>
          <p:cNvSpPr/>
          <p:nvPr/>
        </p:nvSpPr>
        <p:spPr bwMode="auto">
          <a:xfrm>
            <a:off x="4091590" y="4115598"/>
            <a:ext cx="261335" cy="246852"/>
          </a:xfrm>
          <a:prstGeom prst="ellipse">
            <a:avLst/>
          </a:prstGeom>
          <a:noFill/>
          <a:ln w="25400" cap="flat" cmpd="sng" algn="ctr">
            <a:solidFill>
              <a:schemeClr val="tx1"/>
            </a:solidFill>
            <a:prstDash val="dash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2664CC1-E26C-344B-9FB1-00BC9FB2AD42}"/>
              </a:ext>
            </a:extLst>
          </p:cNvPr>
          <p:cNvCxnSpPr>
            <a:cxnSpLocks/>
            <a:stCxn id="5" idx="1"/>
            <a:endCxn id="9" idx="6"/>
          </p:cNvCxnSpPr>
          <p:nvPr/>
        </p:nvCxnSpPr>
        <p:spPr bwMode="auto">
          <a:xfrm flipH="1">
            <a:off x="4352925" y="3146304"/>
            <a:ext cx="3289445" cy="1092720"/>
          </a:xfrm>
          <a:prstGeom prst="straightConnector1">
            <a:avLst/>
          </a:prstGeom>
          <a:solidFill>
            <a:schemeClr val="accent2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233141978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idx="4294967295"/>
          </p:nvPr>
        </p:nvSpPr>
        <p:spPr>
          <a:xfrm>
            <a:off x="985838" y="980728"/>
            <a:ext cx="10220325" cy="3937000"/>
          </a:xfrm>
        </p:spPr>
        <p:txBody>
          <a:bodyPr anchor="ctr">
            <a:normAutofit/>
          </a:bodyPr>
          <a:lstStyle/>
          <a:p>
            <a:r>
              <a:rPr lang="en-GB" sz="6600" b="1" dirty="0">
                <a:solidFill>
                  <a:srgbClr val="C00000"/>
                </a:solidFill>
                <a:latin typeface="+mj-lt"/>
              </a:rPr>
              <a:t>So far so good?</a:t>
            </a:r>
          </a:p>
          <a:p>
            <a:r>
              <a:rPr lang="en-GB" sz="6600" b="1" dirty="0">
                <a:solidFill>
                  <a:srgbClr val="FFFF00"/>
                </a:solidFill>
                <a:latin typeface="+mj-lt"/>
              </a:rPr>
              <a:t>Any questions?</a:t>
            </a:r>
          </a:p>
          <a:p>
            <a:r>
              <a:rPr lang="en-GB" sz="6600" b="1" dirty="0">
                <a:solidFill>
                  <a:srgbClr val="00B050"/>
                </a:solidFill>
                <a:latin typeface="+mj-lt"/>
              </a:rPr>
              <a:t>Ready to finish?</a:t>
            </a:r>
          </a:p>
        </p:txBody>
      </p:sp>
    </p:spTree>
    <p:extLst>
      <p:ext uri="{BB962C8B-B14F-4D97-AF65-F5344CB8AC3E}">
        <p14:creationId xmlns:p14="http://schemas.microsoft.com/office/powerpoint/2010/main" val="1825955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683431C-B2E1-5845-B143-31019E070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800" dirty="0"/>
              <a:t>In summary…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C07CDF8-E997-4E47-9F88-079EEDFD2D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Classification provides an approach to simplify multivariate data  description.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GB" sz="2800" dirty="0"/>
              <a:t>Classification is about </a:t>
            </a:r>
            <a:r>
              <a:rPr lang="en-GB" sz="2800" b="1" dirty="0"/>
              <a:t>defining discrete groups of objects</a:t>
            </a:r>
            <a:r>
              <a:rPr lang="en-GB" sz="2800" dirty="0"/>
              <a:t>.</a:t>
            </a:r>
          </a:p>
          <a:p>
            <a:pPr marL="946350" lvl="1" indent="-514350"/>
            <a:r>
              <a:rPr lang="en-GB" sz="2800" dirty="0"/>
              <a:t>Grouping is based on the (di)similarity between objects</a:t>
            </a:r>
            <a:endParaRPr lang="en-GB" sz="2800" dirty="0">
              <a:sym typeface="Wingdings" pitchFamily="2" charset="2"/>
            </a:endParaRPr>
          </a:p>
          <a:p>
            <a:pPr marL="946350" lvl="1" indent="-514350"/>
            <a:r>
              <a:rPr lang="en-GB" sz="2800" dirty="0"/>
              <a:t>Once you have a (di)similarity matrix you can build a </a:t>
            </a:r>
            <a:r>
              <a:rPr lang="en-GB" sz="2800" b="1" dirty="0"/>
              <a:t>Hierarchic </a:t>
            </a:r>
            <a:r>
              <a:rPr lang="en-GB" sz="2800" dirty="0"/>
              <a:t>or</a:t>
            </a:r>
            <a:r>
              <a:rPr lang="en-GB" sz="2800" b="1" dirty="0"/>
              <a:t> Non-hierarchic</a:t>
            </a:r>
            <a:r>
              <a:rPr lang="en-GB" sz="2800" dirty="0"/>
              <a:t> groping that shows the (di)similarity of the evaluated objects.</a:t>
            </a:r>
          </a:p>
          <a:p>
            <a:pPr marL="946350" lvl="1" indent="-514350">
              <a:lnSpc>
                <a:spcPct val="100000"/>
              </a:lnSpc>
            </a:pPr>
            <a:r>
              <a:rPr lang="en-GB" sz="2800" dirty="0"/>
              <a:t>Trees have no order and similarity between objects points can only interpreted through their common root</a:t>
            </a:r>
          </a:p>
          <a:p>
            <a:pPr marL="946350" lvl="1" indent="-514350"/>
            <a:r>
              <a:rPr lang="en-GB" sz="2800" b="1" dirty="0"/>
              <a:t>Non-hierarchic</a:t>
            </a:r>
            <a:r>
              <a:rPr lang="en-GB" sz="2800" dirty="0"/>
              <a:t> approaches are Euclidean in nature!!!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239511358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21396981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800" dirty="0"/>
              <a:t>Classification</a:t>
            </a:r>
            <a:br>
              <a:rPr lang="en-GB" sz="4800" dirty="0"/>
            </a:br>
            <a:r>
              <a:rPr lang="en-GB" sz="4400" b="0" dirty="0"/>
              <a:t>Why go to all the trouble?</a:t>
            </a:r>
            <a:endParaRPr lang="en-GB" sz="4800" b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5838" y="1960078"/>
            <a:ext cx="10220325" cy="4260839"/>
          </a:xfrm>
        </p:spPr>
        <p:txBody>
          <a:bodyPr>
            <a:normAutofit/>
          </a:bodyPr>
          <a:lstStyle/>
          <a:p>
            <a:pPr fontAlgn="base"/>
            <a:r>
              <a:rPr lang="en-GB" sz="2400" dirty="0"/>
              <a:t>Classification is an way to simplify the description of the data by means of groups</a:t>
            </a:r>
          </a:p>
          <a:p>
            <a:pPr fontAlgn="base"/>
            <a:endParaRPr lang="en-GB" sz="1800" b="1" dirty="0"/>
          </a:p>
          <a:p>
            <a:pPr fontAlgn="base"/>
            <a:r>
              <a:rPr lang="en-GB" sz="2400" b="1" dirty="0"/>
              <a:t>What classification does?</a:t>
            </a:r>
          </a:p>
          <a:p>
            <a:pPr lvl="1"/>
            <a:r>
              <a:rPr lang="en-GB" dirty="0"/>
              <a:t>Group together a number of objects based on their attributes or variables</a:t>
            </a:r>
          </a:p>
          <a:p>
            <a:pPr lvl="1"/>
            <a:r>
              <a:rPr lang="en-GB" dirty="0"/>
              <a:t>Produces groups of objects where each object within a group is more similar to other objects in that group than to objects in other groups. </a:t>
            </a:r>
          </a:p>
          <a:p>
            <a:pPr fontAlgn="base"/>
            <a:endParaRPr lang="en-GB" b="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FF543E-9BB3-4C48-9BDF-9DD4826A1BA3}"/>
              </a:ext>
            </a:extLst>
          </p:cNvPr>
          <p:cNvSpPr/>
          <p:nvPr/>
        </p:nvSpPr>
        <p:spPr>
          <a:xfrm>
            <a:off x="2015135" y="4815780"/>
            <a:ext cx="8158554" cy="1384995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GB" sz="2800" b="1" dirty="0">
                <a:solidFill>
                  <a:srgbClr val="FF0000"/>
                </a:solidFill>
              </a:rPr>
              <a:t>Classification is a traditional tool of GIS analysis (land cover classes), and several informal subjective systems</a:t>
            </a:r>
            <a:endParaRPr lang="en-GB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8518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1A8EA26-8AE1-FB45-AEF7-5DAF42C4A3D2}"/>
              </a:ext>
            </a:extLst>
          </p:cNvPr>
          <p:cNvSpPr/>
          <p:nvPr/>
        </p:nvSpPr>
        <p:spPr bwMode="auto">
          <a:xfrm>
            <a:off x="985837" y="1373188"/>
            <a:ext cx="10217149" cy="4521198"/>
          </a:xfrm>
          <a:prstGeom prst="roundRect">
            <a:avLst>
              <a:gd name="adj" fmla="val 7295"/>
            </a:avLst>
          </a:prstGeom>
          <a:solidFill>
            <a:schemeClr val="bg1">
              <a:lumMod val="95000"/>
            </a:schemeClr>
          </a:solidFill>
          <a:ln w="1778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US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800" dirty="0"/>
              <a:t>Classification - </a:t>
            </a:r>
            <a:r>
              <a:rPr lang="en-GB" sz="4800" b="0" dirty="0"/>
              <a:t>Classes</a:t>
            </a:r>
            <a:endParaRPr lang="en-GB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9651" y="1373021"/>
            <a:ext cx="9964660" cy="4521366"/>
          </a:xfrm>
        </p:spPr>
        <p:txBody>
          <a:bodyPr anchor="ctr">
            <a:noAutofit/>
          </a:bodyPr>
          <a:lstStyle/>
          <a:p>
            <a:pPr fontAlgn="base"/>
            <a:r>
              <a:rPr lang="en-GB" sz="2400" b="1" dirty="0"/>
              <a:t>Hierarchic</a:t>
            </a:r>
            <a:r>
              <a:rPr lang="en-GB" sz="2400" dirty="0"/>
              <a:t> methods have several nested levels of classification.</a:t>
            </a:r>
          </a:p>
          <a:p>
            <a:pPr lvl="1" fontAlgn="base"/>
            <a:r>
              <a:rPr lang="en-GB" sz="2400" b="1" dirty="0"/>
              <a:t>Agglomerative</a:t>
            </a:r>
            <a:r>
              <a:rPr lang="en-GB" sz="2400" dirty="0"/>
              <a:t> methods combine sampling units to classes and classes to classes.</a:t>
            </a:r>
          </a:p>
          <a:p>
            <a:pPr lvl="1" fontAlgn="base"/>
            <a:r>
              <a:rPr lang="en-GB" sz="2400" b="1" dirty="0"/>
              <a:t>Divisive</a:t>
            </a:r>
            <a:r>
              <a:rPr lang="en-GB" sz="2400" dirty="0"/>
              <a:t> methods split data and then split the splits.</a:t>
            </a:r>
          </a:p>
          <a:p>
            <a:pPr lvl="1" fontAlgn="base"/>
            <a:endParaRPr lang="en-GB" sz="2400" b="1" dirty="0"/>
          </a:p>
          <a:p>
            <a:pPr fontAlgn="base"/>
            <a:r>
              <a:rPr lang="en-GB" sz="2400" b="1" dirty="0"/>
              <a:t>Non-hierarchic</a:t>
            </a:r>
            <a:r>
              <a:rPr lang="en-GB" sz="2400" dirty="0"/>
              <a:t> methods perform classification at one level.</a:t>
            </a:r>
          </a:p>
          <a:p>
            <a:pPr lvl="1" fontAlgn="base"/>
            <a:r>
              <a:rPr lang="en-GB" sz="2400" b="1" dirty="0"/>
              <a:t>K-means</a:t>
            </a:r>
            <a:r>
              <a:rPr lang="en-GB" sz="2400" dirty="0"/>
              <a:t>: Often optimised at one level iteratively.</a:t>
            </a:r>
            <a:endParaRPr lang="en-GB" sz="2400" b="1" dirty="0"/>
          </a:p>
          <a:p>
            <a:pPr lvl="1"/>
            <a:r>
              <a:rPr lang="en-GB" sz="2400" b="1" dirty="0"/>
              <a:t>Probabilistic</a:t>
            </a:r>
            <a:r>
              <a:rPr lang="en-GB" sz="2400" dirty="0"/>
              <a:t> and </a:t>
            </a:r>
            <a:r>
              <a:rPr lang="en-GB" sz="2400" b="1" dirty="0"/>
              <a:t>fuzzy</a:t>
            </a:r>
            <a:r>
              <a:rPr lang="en-GB" sz="2400" dirty="0"/>
              <a:t> models: not a sharp classification, but a probability of belong to a class.</a:t>
            </a:r>
            <a:endParaRPr lang="en-GB" sz="2400" b="1" dirty="0"/>
          </a:p>
          <a:p>
            <a:pPr fontAlgn="base">
              <a:buNone/>
            </a:pP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3416921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800" dirty="0"/>
              <a:t>Classification - </a:t>
            </a:r>
            <a:r>
              <a:rPr lang="en-GB" sz="4800" b="0" dirty="0"/>
              <a:t>Classes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56BCF26-14B3-A944-9905-834D409ABE9B}"/>
              </a:ext>
            </a:extLst>
          </p:cNvPr>
          <p:cNvSpPr/>
          <p:nvPr/>
        </p:nvSpPr>
        <p:spPr>
          <a:xfrm>
            <a:off x="985838" y="1377597"/>
            <a:ext cx="5108575" cy="707886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GB" sz="4000" b="1" dirty="0"/>
              <a:t>Hierarchic</a:t>
            </a:r>
            <a:endParaRPr lang="en-GB" sz="40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7552237-F121-1044-A64A-885142C75F2F}"/>
              </a:ext>
            </a:extLst>
          </p:cNvPr>
          <p:cNvSpPr/>
          <p:nvPr/>
        </p:nvSpPr>
        <p:spPr>
          <a:xfrm>
            <a:off x="6094411" y="1377597"/>
            <a:ext cx="5108575" cy="707886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GB" sz="4000" b="1" dirty="0"/>
              <a:t>Non-hierarchic</a:t>
            </a:r>
            <a:r>
              <a:rPr lang="en-GB" sz="4000" dirty="0"/>
              <a:t> 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D1CCCBC-0989-4740-9655-E60FACF98A5A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64451" y="2085482"/>
            <a:ext cx="3947913" cy="3812080"/>
          </a:xfrm>
          <a:prstGeom prst="rect">
            <a:avLst/>
          </a:prstGeom>
        </p:spPr>
      </p:pic>
      <p:pic>
        <p:nvPicPr>
          <p:cNvPr id="1026" name="Picture 2" descr="Cluster analysis in program R using the δ 2 H and δ 18 O values from flight feathers of Canada geese. This cluster analysis is the non-hierarchical classification given 2, 3, 4, or 5 clusters.">
            <a:extLst>
              <a:ext uri="{FF2B5EF4-FFF2-40B4-BE49-F238E27FC236}">
                <a16:creationId xmlns:a16="http://schemas.microsoft.com/office/drawing/2014/main" id="{DF242D72-6BF8-A646-AC2C-41CDB8435C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2956" y="2085482"/>
            <a:ext cx="3711484" cy="3812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347841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5958114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2833871"/>
</p:tagLst>
</file>

<file path=ppt/theme/theme1.xml><?xml version="1.0" encoding="utf-8"?>
<a:theme xmlns:a="http://schemas.openxmlformats.org/drawingml/2006/main" name="AU 16:9">
  <a:themeElements>
    <a:clrScheme name="AU_Blue">
      <a:dk1>
        <a:srgbClr val="000000"/>
      </a:dk1>
      <a:lt1>
        <a:srgbClr val="FFFFFF"/>
      </a:lt1>
      <a:dk2>
        <a:srgbClr val="002546"/>
      </a:dk2>
      <a:lt2>
        <a:srgbClr val="002546"/>
      </a:lt2>
      <a:accent1>
        <a:srgbClr val="0A1439"/>
      </a:accent1>
      <a:accent2>
        <a:srgbClr val="183D83"/>
      </a:accent2>
      <a:accent3>
        <a:srgbClr val="87D1F4"/>
      </a:accent3>
      <a:accent4>
        <a:srgbClr val="33525F"/>
      </a:accent4>
      <a:accent5>
        <a:srgbClr val="548195"/>
      </a:accent5>
      <a:accent6>
        <a:srgbClr val="C6C6C6"/>
      </a:accent6>
      <a:hlink>
        <a:srgbClr val="03428E"/>
      </a:hlink>
      <a:folHlink>
        <a:srgbClr val="03428E"/>
      </a:folHlink>
    </a:clrScheme>
    <a:fontScheme name="AU Passata">
      <a:majorFont>
        <a:latin typeface="AU Passata"/>
        <a:ea typeface=""/>
        <a:cs typeface=""/>
      </a:majorFont>
      <a:minorFont>
        <a:latin typeface="AU Passat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2"/>
        </a:solidFill>
        <a:ln w="1778" cap="flat" cmpd="sng" algn="ctr">
          <a:solidFill>
            <a:schemeClr val="accent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  <a:noAutofit/>
      </a:bodyPr>
      <a:lstStyle>
        <a:defPPr marL="0" marR="0" indent="0" algn="l" defTabSz="914400" rtl="0" eaLnBrk="1" fontAlgn="base" latinLnBrk="0" hangingPunct="1">
          <a:lnSpc>
            <a:spcPct val="95000"/>
          </a:lnSpc>
          <a:spcBef>
            <a:spcPct val="0"/>
          </a:spcBef>
          <a:spcAft>
            <a:spcPct val="0"/>
          </a:spcAft>
          <a:buClrTx/>
          <a:buSzTx/>
          <a:buFont typeface="AU Passata" pitchFamily="34" charset="0"/>
          <a:buNone/>
          <a:tabLst/>
          <a:defRPr kumimoji="0" sz="1600" b="0" i="0" u="none" strike="noStrike" cap="none" normalizeH="0" baseline="0" dirty="0" err="1">
            <a:ln>
              <a:noFill/>
            </a:ln>
            <a:solidFill>
              <a:schemeClr val="bg1"/>
            </a:solidFill>
            <a:effectLst/>
            <a:latin typeface="AU Passat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2"/>
        </a:solidFill>
        <a:ln w="1778" cap="flat" cmpd="sng" algn="ctr">
          <a:solidFill>
            <a:schemeClr val="accent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ts val="3600"/>
          </a:lnSpc>
          <a:spcBef>
            <a:spcPct val="0"/>
          </a:spcBef>
          <a:spcAft>
            <a:spcPct val="0"/>
          </a:spcAft>
          <a:buClrTx/>
          <a:buSzTx/>
          <a:buFont typeface="AU Passata" pitchFamily="34" charset="0"/>
          <a:buNone/>
          <a:tabLst/>
          <a:defRPr kumimoji="0" lang="en-US" sz="3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U Passata" pitchFamily="34" charset="0"/>
          </a:defRPr>
        </a:defPPr>
      </a:lstStyle>
    </a:lnDef>
    <a:txDef>
      <a:spPr>
        <a:noFill/>
      </a:spPr>
      <a:bodyPr wrap="square" lIns="0" tIns="0" rIns="0" bIns="0" rtlCol="0">
        <a:spAutoFit/>
      </a:bodyPr>
      <a:lstStyle>
        <a:defPPr>
          <a:lnSpc>
            <a:spcPct val="95000"/>
          </a:lnSpc>
          <a:defRPr sz="1600" dirty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U PowerPoint Template 16-9.potx" id="{7A6F7BDC-B87C-43B1-A03F-8FC29EB8E4AA}" vid="{0342C178-0357-4DD1-B9D7-A15D067ACA9C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4409</Words>
  <Application>Microsoft Macintosh PowerPoint</Application>
  <PresentationFormat>Custom</PresentationFormat>
  <Paragraphs>661</Paragraphs>
  <Slides>67</Slides>
  <Notes>7</Notes>
  <HiddenSlides>13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78" baseType="lpstr">
      <vt:lpstr>Arial</vt:lpstr>
      <vt:lpstr>AU Passata</vt:lpstr>
      <vt:lpstr>AU Passata Light</vt:lpstr>
      <vt:lpstr>AU Peto</vt:lpstr>
      <vt:lpstr>Calibri</vt:lpstr>
      <vt:lpstr>Cambria Math</vt:lpstr>
      <vt:lpstr>Courier New</vt:lpstr>
      <vt:lpstr>Georgia</vt:lpstr>
      <vt:lpstr>Wingdings</vt:lpstr>
      <vt:lpstr>Wingdings 3</vt:lpstr>
      <vt:lpstr>AU 16:9</vt:lpstr>
      <vt:lpstr>Classification  </vt:lpstr>
      <vt:lpstr>Classification What we will talk about today</vt:lpstr>
      <vt:lpstr>PowerPoint Presentation</vt:lpstr>
      <vt:lpstr>The problem at hand</vt:lpstr>
      <vt:lpstr>Regression vs. Multivariate</vt:lpstr>
      <vt:lpstr>Classification – The Goal</vt:lpstr>
      <vt:lpstr>Classification Why go to all the trouble?</vt:lpstr>
      <vt:lpstr>Classification - Classes</vt:lpstr>
      <vt:lpstr>Classification - Classes</vt:lpstr>
      <vt:lpstr>Classification – Algorithms </vt:lpstr>
      <vt:lpstr>Classification – Algorithms </vt:lpstr>
      <vt:lpstr>PowerPoint Presentation</vt:lpstr>
      <vt:lpstr>Classification It is all about distances</vt:lpstr>
      <vt:lpstr>Classification Attributes of distance measurements</vt:lpstr>
      <vt:lpstr>Classification Kinds of dissimilarity measurements</vt:lpstr>
      <vt:lpstr>Classification Kinds of similarity measurements</vt:lpstr>
      <vt:lpstr>Measuring distances in R</vt:lpstr>
      <vt:lpstr>PowerPoint Presentation</vt:lpstr>
      <vt:lpstr>Hierarchical Clustering</vt:lpstr>
      <vt:lpstr>Hierarchical Clustering</vt:lpstr>
      <vt:lpstr>Hierarchical Clustering – The Steps</vt:lpstr>
      <vt:lpstr>Hierarchical Clustering How to cluster?</vt:lpstr>
      <vt:lpstr>Hierarchical Clustering How to cluster?</vt:lpstr>
      <vt:lpstr>Agglomerative Clustering Single Linkage </vt:lpstr>
      <vt:lpstr>Agglomerative Clustering Complete Linkage </vt:lpstr>
      <vt:lpstr>Agglomerative Clustering Average Linkage </vt:lpstr>
      <vt:lpstr>Agglomerative Clustering Average Linkage </vt:lpstr>
      <vt:lpstr>Agglomerative Clustering Average Linkage </vt:lpstr>
      <vt:lpstr>PowerPoint Presentation</vt:lpstr>
      <vt:lpstr>Ward’s hierarchical clustering</vt:lpstr>
      <vt:lpstr>Ward’s hierarchical clustering</vt:lpstr>
      <vt:lpstr>Ward’s hierarchical clustering</vt:lpstr>
      <vt:lpstr>Ward’s hierarchical clustering</vt:lpstr>
      <vt:lpstr>Probabilistic clustering</vt:lpstr>
      <vt:lpstr>Probabilistic clustering</vt:lpstr>
      <vt:lpstr>PowerPoint Presentation</vt:lpstr>
      <vt:lpstr>Hierarchic Clustering Trees and Distances </vt:lpstr>
      <vt:lpstr>Hierarchic Clustering Trees and Distances </vt:lpstr>
      <vt:lpstr>Hierarchic Clustering Trees and Distances</vt:lpstr>
      <vt:lpstr>Hierarchic Clustering Trees and Distances </vt:lpstr>
      <vt:lpstr>Hierarchic Clustering Trees and Distances </vt:lpstr>
      <vt:lpstr>PowerPoint Presentation</vt:lpstr>
      <vt:lpstr>Hierarchic Clustering From a tree to n-classes</vt:lpstr>
      <vt:lpstr>Hierarchic Clustering From a tree to n-classes</vt:lpstr>
      <vt:lpstr>Hierarchic Clustering From a tree to n-classes</vt:lpstr>
      <vt:lpstr>How manly Clusters?</vt:lpstr>
      <vt:lpstr>How manly Clusters? Fusion Level Values.</vt:lpstr>
      <vt:lpstr>How manly Clusters? Fusion Level Values.</vt:lpstr>
      <vt:lpstr>How manly Clusters? Silhouettes Widths</vt:lpstr>
      <vt:lpstr>How manly Clusters? Silhouettes Widths</vt:lpstr>
      <vt:lpstr>How manly Clusters? Silhouettes Widths</vt:lpstr>
      <vt:lpstr>How manly Clusters? Silhouettes Widths</vt:lpstr>
      <vt:lpstr>PowerPoint Presentation</vt:lpstr>
      <vt:lpstr>Non-hierarchical classification Partitioning of Data</vt:lpstr>
      <vt:lpstr>Non-hierarchical classification Partitioning of Data</vt:lpstr>
      <vt:lpstr>Non-hierarchical classification Partitioning of Data</vt:lpstr>
      <vt:lpstr>Non-hierarchical classification K-means Clustering</vt:lpstr>
      <vt:lpstr>Non-hierarchical classification K-means Clustering</vt:lpstr>
      <vt:lpstr>Non-hierarchical classification k-medoids Clustering</vt:lpstr>
      <vt:lpstr>Non-hierarchical classification k-medoids Clustering</vt:lpstr>
      <vt:lpstr>PowerPoint Presentation</vt:lpstr>
      <vt:lpstr>Non-hierarchical classification Fuzzy Clustering</vt:lpstr>
      <vt:lpstr>Non-hierarchical classification Fuzzy Clustering</vt:lpstr>
      <vt:lpstr>Non-hierarchical classification Fuzzy Clustering</vt:lpstr>
      <vt:lpstr>PowerPoint Presentation</vt:lpstr>
      <vt:lpstr>In summary…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cp:lastPrinted>2018-10-09T07:25:21Z</cp:lastPrinted>
  <dcterms:modified xsi:type="dcterms:W3CDTF">2022-11-01T08:44:47Z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luginDependencies_0">
    <vt:lpwstr>{"635926855539746206:636045261152541358":[{"dependencyType":"DataSource","dependencyId":":","dependencyVersion":null},{"dependencyType":"DataSource","dependencyId":":","dependencyVersion":null},{"dependencyType":"DataSource","dependencyId":":","dependency</vt:lpwstr>
  </property>
  <property fmtid="{D5CDD505-2E9C-101B-9397-08002B2CF9AE}" pid="3" name="PluginDependencies_1">
    <vt:lpwstr>Version":null},{"dependencyType":"DataSource","dependencyId":":","dependencyVersion":null},{"dependencyType":"DataSource","dependencyId":":","dependencyVersion":null},{"dependencyType":"DataSource","dependencyId":":","dependencyVersion":null},{"dependency</vt:lpwstr>
  </property>
  <property fmtid="{D5CDD505-2E9C-101B-9397-08002B2CF9AE}" pid="4" name="PluginDependencies_2">
    <vt:lpwstr>Type":"DataSource","dependencyId":":","dependencyVersion":null},{"dependencyType":"DataSource","dependencyId":":","dependencyVersion":null},{"dependencyType":"DataSource","dependencyId":":","dependencyVersion":null},{"dependencyType":"DataSource","depende</vt:lpwstr>
  </property>
  <property fmtid="{D5CDD505-2E9C-101B-9397-08002B2CF9AE}" pid="5" name="PluginDependencies_3">
    <vt:lpwstr>ncyId":":","dependencyVersion":null},{"dependencyType":"DataSource","dependencyId":":","dependencyVersion":null},{"dependencyType":"DataSource","dependencyId":":","dependencyVersion":null},{"dependencyType":"DataSource","dependencyId":":","dependencyVersi</vt:lpwstr>
  </property>
  <property fmtid="{D5CDD505-2E9C-101B-9397-08002B2CF9AE}" pid="6" name="PluginDependencies_4">
    <vt:lpwstr>on":null},{"dependencyType":"DataSource","dependencyId":":","dependencyVersion":null},{"dependencyType":"DataSource","dependencyId":":","dependencyVersion":null},{"dependencyType":"DataSource","dependencyId":":","dependencyVersion":null},{"dependencyType"</vt:lpwstr>
  </property>
  <property fmtid="{D5CDD505-2E9C-101B-9397-08002B2CF9AE}" pid="7" name="PluginDependencies_5">
    <vt:lpwstr>:"DataSource","dependencyId":":","dependencyVersion":null},{"dependencyType":"DataSource","dependencyId":":","dependencyVersion":null},{"dependencyType":"DataSource","dependencyId":":","dependencyVersion":null},{"dependencyType":"DataSource","dependencyId</vt:lpwstr>
  </property>
  <property fmtid="{D5CDD505-2E9C-101B-9397-08002B2CF9AE}" pid="8" name="PluginDependencies_6">
    <vt:lpwstr>":":","dependencyVersion":null},{"dependencyType":"DataSource","dependencyId":":","dependencyVersion":null},{"dependencyType":"DataSource","dependencyId":":","dependencyVersion":null},{"dependencyType":"DataSource","dependencyId":":","dependencyVersion":n</vt:lpwstr>
  </property>
  <property fmtid="{D5CDD505-2E9C-101B-9397-08002B2CF9AE}" pid="9" name="PluginDependencies_7">
    <vt:lpwstr>ull},{"dependencyType":"DataSource","dependencyId":":","dependencyVersion":null},{"dependencyType":"DataSource","dependencyId":":","dependencyVersion":null},{"dependencyType":"DataSource","dependencyId":":","dependencyVersion":null},{"dependencyType":"Dat</vt:lpwstr>
  </property>
  <property fmtid="{D5CDD505-2E9C-101B-9397-08002B2CF9AE}" pid="10" name="PluginDependencies_8">
    <vt:lpwstr>aSource","dependencyId":":","dependencyVersion":null},{"dependencyType":"DataSource","dependencyId":":","dependencyVersion":null},{"dependencyType":"DataSource","dependencyId":":","dependencyVersion":null},{"dependencyType":"DataSource","dependencyId":":"</vt:lpwstr>
  </property>
  <property fmtid="{D5CDD505-2E9C-101B-9397-08002B2CF9AE}" pid="11" name="PluginDependencies_9">
    <vt:lpwstr>,"dependencyVersion":null},{"dependencyType":"DataSource","dependencyId":":","dependencyVersion":null},{"dependencyType":"DataSource","dependencyId":":","dependencyVersion":null},{"dependencyType":"DataSource","dependencyId":":","dependencyVersion":null},</vt:lpwstr>
  </property>
  <property fmtid="{D5CDD505-2E9C-101B-9397-08002B2CF9AE}" pid="12" name="PluginDependencies_10">
    <vt:lpwstr>{"dependencyType":"DataSource","dependencyId":":","dependencyVersion":null},{"dependencyType":"DataSource","dependencyId":":","dependencyVersion":null},{"dependencyType":"DataSource","dependencyId":":","dependencyVersion":null},{"dependencyType":"DataSour</vt:lpwstr>
  </property>
  <property fmtid="{D5CDD505-2E9C-101B-9397-08002B2CF9AE}" pid="13" name="PluginDependencies_11">
    <vt:lpwstr>ce","dependencyId":":","dependencyVersion":null},{"dependencyType":"DataSource","dependencyId":":","dependencyVersion":null},{"dependencyType":"DataSource","dependencyId":":","dependencyVersion":null},{"dependencyType":"DataSource","dependencyId":":","dep</vt:lpwstr>
  </property>
  <property fmtid="{D5CDD505-2E9C-101B-9397-08002B2CF9AE}" pid="14" name="PluginDependencies_12">
    <vt:lpwstr>endencyVersion":null},{"dependencyType":"DataSource","dependencyId":":","dependencyVersion":null},{"dependencyType":"DataSource","dependencyId":":","dependencyVersion":null},{"dependencyType":"DataSource","dependencyId":":","dependencyVersion":null},{"dep</vt:lpwstr>
  </property>
  <property fmtid="{D5CDD505-2E9C-101B-9397-08002B2CF9AE}" pid="15" name="PluginDependencies_13">
    <vt:lpwstr>endencyType":"DataSource","dependencyId":":","dependencyVersion":null},{"dependencyType":"DataSource","dependencyId":":","dependencyVersion":null},{"dependencyType":"DataSource","dependencyId":":","dependencyVersion":null},{"dependencyType":"DataSource","</vt:lpwstr>
  </property>
  <property fmtid="{D5CDD505-2E9C-101B-9397-08002B2CF9AE}" pid="16" name="PluginDependencies_14">
    <vt:lpwstr>dependencyId":":","dependencyVersion":null},{"dependencyType":"DataSource","dependencyId":":","dependencyVersion":null},{"dependencyType":"DataSource","dependencyId":":","dependencyVersion":null},{"dependencyType":"DataSource","dependencyId":":","dependen</vt:lpwstr>
  </property>
  <property fmtid="{D5CDD505-2E9C-101B-9397-08002B2CF9AE}" pid="17" name="PluginDependencies_15">
    <vt:lpwstr>cyVersion":null},{"dependencyType":"DataSource","dependencyId":":","dependencyVersion":null},{"dependencyType":"DataSource","dependencyId":":","dependencyVersion":null},{"dependencyType":"DataSource","dependencyId":":","dependencyVersion":null},{"dependen</vt:lpwstr>
  </property>
  <property fmtid="{D5CDD505-2E9C-101B-9397-08002B2CF9AE}" pid="18" name="PluginDependencies_16">
    <vt:lpwstr>cyType":"DataSource","dependencyId":":","dependencyVersion":null},{"dependencyType":"DataSource","dependencyId":":","dependencyVersion":null},{"dependencyType":"DataSource","dependencyId":":","dependencyVersion":null},{"dependencyType":"DataSource","depen</vt:lpwstr>
  </property>
  <property fmtid="{D5CDD505-2E9C-101B-9397-08002B2CF9AE}" pid="19" name="PluginDependencies_17">
    <vt:lpwstr>dencyId":":","dependencyVersion":null},{"dependencyType":"DataSource","dependencyId":":","dependencyVersion":null},{"dependencyType":"DataSource","dependencyId":":","dependencyVersion":null},{"dependencyType":"DataSource","dependencyId":":","dependencyVer</vt:lpwstr>
  </property>
  <property fmtid="{D5CDD505-2E9C-101B-9397-08002B2CF9AE}" pid="20" name="PluginDependencies_18">
    <vt:lpwstr>sion":null},{"dependencyType":"DataSource","dependencyId":":","dependencyVersion":null},{"dependencyType":"DataSource","dependencyId":":","dependencyVersion":null},{"dependencyType":"DataSource","dependencyId":":","dependencyVersion":null},{"dependencyTyp</vt:lpwstr>
  </property>
  <property fmtid="{D5CDD505-2E9C-101B-9397-08002B2CF9AE}" pid="21" name="PluginDependencies_19">
    <vt:lpwstr>e":"DataSource","dependencyId":":","dependencyVersion":null},{"dependencyType":"DataSource","dependencyId":":","dependencyVersion":null},{"dependencyType":"DataSource","dependencyId":":","dependencyVersion":null},{"dependencyType":"DataSource","dependency</vt:lpwstr>
  </property>
  <property fmtid="{D5CDD505-2E9C-101B-9397-08002B2CF9AE}" pid="22" name="PluginDependencies_20">
    <vt:lpwstr>Id":":","dependencyVersion":null},{"dependencyType":"DataSource","dependencyId":":","dependencyVersion":null},{"dependencyType":"DataSource","dependencyId":":","dependencyVersion":null},{"dependencyType":"DataSource","dependencyId":":","dependencyVersion"</vt:lpwstr>
  </property>
  <property fmtid="{D5CDD505-2E9C-101B-9397-08002B2CF9AE}" pid="23" name="PluginDependencies_21">
    <vt:lpwstr>:null},{"dependencyType":"DataSource","dependencyId":":","dependencyVersion":null},{"dependencyType":"DataSource","dependencyId":":","dependencyVersion":null},{"dependencyType":"DataSource","dependencyId":":","dependencyVersion":null},{"dependencyType":"D</vt:lpwstr>
  </property>
  <property fmtid="{D5CDD505-2E9C-101B-9397-08002B2CF9AE}" pid="24" name="PluginDependencies_22">
    <vt:lpwstr>ataSource","dependencyId":":","dependencyVersion":null},{"dependencyType":"DataSource","dependencyId":":","dependencyVersion":null},{"dependencyType":"DataSource","dependencyId":":","dependencyVersion":null},{"dependencyType":"DataSource","dependencyId":"</vt:lpwstr>
  </property>
  <property fmtid="{D5CDD505-2E9C-101B-9397-08002B2CF9AE}" pid="25" name="PluginDependencies_23">
    <vt:lpwstr>:","dependencyVersion":null},{"dependencyType":"DataSource","dependencyId":":","dependencyVersion":null},{"dependencyType":"DataSource","dependencyId":":","dependencyVersion":null},{"dependencyType":"DataSource","dependencyId":":","dependencyVersion":null</vt:lpwstr>
  </property>
  <property fmtid="{D5CDD505-2E9C-101B-9397-08002B2CF9AE}" pid="26" name="PluginDependencies_24">
    <vt:lpwstr>},{"dependencyType":"DataSource","dependencyId":":","dependencyVersion":null},{"dependencyType":"DataSource","dependencyId":":","dependencyVersion":null},{"dependencyType":"DataSource","dependencyId":":","dependencyVersion":null},{"dependencyType":"DataSo</vt:lpwstr>
  </property>
  <property fmtid="{D5CDD505-2E9C-101B-9397-08002B2CF9AE}" pid="27" name="PluginDependencies_25">
    <vt:lpwstr>urce","dependencyId":":","dependencyVersion":null},{"dependencyType":"DataSource","dependencyId":":","dependencyVersion":null},{"dependencyType":"DataSource","dependencyId":":","dependencyVersion":null},{"dependencyType":"DataSource","dependencyId":":","d</vt:lpwstr>
  </property>
  <property fmtid="{D5CDD505-2E9C-101B-9397-08002B2CF9AE}" pid="28" name="PluginDependencies_26">
    <vt:lpwstr>ependencyVersion":null},{"dependencyType":"DataSource","dependencyId":":","dependencyVersion":null},{"dependencyType":"DataSource","dependencyId":":","dependencyVersion":null},{"dependencyType":"DataSource","dependencyId":":","dependencyVersion":null},{"d</vt:lpwstr>
  </property>
  <property fmtid="{D5CDD505-2E9C-101B-9397-08002B2CF9AE}" pid="29" name="PluginDependencies_27">
    <vt:lpwstr>ependencyType":"DataSource","dependencyId":":","dependencyVersion":null},{"dependencyType":"DataSource","dependencyId":":","dependencyVersion":null},{"dependencyType":"DataSource","dependencyId":":","dependencyVersion":null},{"dependencyType":"DataSource"</vt:lpwstr>
  </property>
  <property fmtid="{D5CDD505-2E9C-101B-9397-08002B2CF9AE}" pid="30" name="PluginDependencies_28">
    <vt:lpwstr>,"dependencyId":":","dependencyVersion":null},{"dependencyType":"DataSource","dependencyId":":","dependencyVersion":null},{"dependencyType":"DataSource","dependencyId":":","dependencyVersion":null},{"dependencyType":"DataSource","dependencyId":":","depend</vt:lpwstr>
  </property>
  <property fmtid="{D5CDD505-2E9C-101B-9397-08002B2CF9AE}" pid="31" name="PluginDependencies_29">
    <vt:lpwstr>encyVersion":null},{"dependencyType":"DataSource","dependencyId":":","dependencyVersion":null},{"dependencyType":"DataSource","dependencyId":":","dependencyVersion":null},{"dependencyType":"DataSource","dependencyId":":","dependencyVersion":null},{"depend</vt:lpwstr>
  </property>
  <property fmtid="{D5CDD505-2E9C-101B-9397-08002B2CF9AE}" pid="32" name="PluginDependencies_30">
    <vt:lpwstr>encyType":"DataSource","dependencyId":":","dependencyVersion":null},{"dependencyType":"DataSource","dependencyId":":","dependencyVersion":null},{"dependencyType":"DataSource","dependencyId":":","dependencyVersion":null},{"dependencyType":"DataSource","dep</vt:lpwstr>
  </property>
  <property fmtid="{D5CDD505-2E9C-101B-9397-08002B2CF9AE}" pid="33" name="PluginDependencies_31">
    <vt:lpwstr>endencyId":":","dependencyVersion":null},{"dependencyType":"DataSource","dependencyId":":","dependencyVersion":null},{"dependencyType":"DataSource","dependencyId":":","dependencyVersion":null},{"dependencyType":"DataSource","dependencyId":":","dependencyV</vt:lpwstr>
  </property>
  <property fmtid="{D5CDD505-2E9C-101B-9397-08002B2CF9AE}" pid="34" name="PluginDependencies_32">
    <vt:lpwstr>ersion":null},{"dependencyType":"DataSource","dependencyId":":","dependencyVersion":null},{"dependencyType":"DataSource","dependencyId":":","dependencyVersion":null},{"dependencyType":"DataSource","dependencyId":":","dependencyVersion":null},{"dependencyT</vt:lpwstr>
  </property>
  <property fmtid="{D5CDD505-2E9C-101B-9397-08002B2CF9AE}" pid="35" name="PluginDependencies_33">
    <vt:lpwstr>ype":"DataSource","dependencyId":":","dependencyVersion":null},{"dependencyType":"DataSource","dependencyId":":","dependencyVersion":null},{"dependencyType":"DataSource","dependencyId":":","dependencyVersion":null},{"dependencyType":"DataSource","dependen</vt:lpwstr>
  </property>
  <property fmtid="{D5CDD505-2E9C-101B-9397-08002B2CF9AE}" pid="36" name="PluginDependencies_34">
    <vt:lpwstr>cyId":":","dependencyVersion":null},{"dependencyType":"DataSource","dependencyId":":","dependencyVersion":null},{"dependencyType":"DataSource","dependencyId":":","dependencyVersion":null},{"dependencyType":"DataSource","dependencyId":":","dependencyVersio</vt:lpwstr>
  </property>
  <property fmtid="{D5CDD505-2E9C-101B-9397-08002B2CF9AE}" pid="37" name="PluginDependencies_35">
    <vt:lpwstr>n":null},{"dependencyType":"DataSource","dependencyId":":","dependencyVersion":null},{"dependencyType":"DataSource","dependencyId":":","dependencyVersion":null},{"dependencyType":"DataSource","dependencyId":":","dependencyVersion":null},{"dependencyType":</vt:lpwstr>
  </property>
  <property fmtid="{D5CDD505-2E9C-101B-9397-08002B2CF9AE}" pid="38" name="PluginDependencies_36">
    <vt:lpwstr>"DataSource","dependencyId":":","dependencyVersion":null},{"dependencyType":"DataSource","dependencyId":":","dependencyVersion":null},{"dependencyType":"DataSource","dependencyId":":","dependencyVersion":null},{"dependencyType":"DataSource","dependencyId"</vt:lpwstr>
  </property>
  <property fmtid="{D5CDD505-2E9C-101B-9397-08002B2CF9AE}" pid="39" name="PluginDependencies_37">
    <vt:lpwstr>:":","dependencyVersion":null},{"dependencyType":"DataSource","dependencyId":":","dependencyVersion":null},{"dependencyType":"DataSource","dependencyId":":","dependencyVersion":null},{"dependencyType":"DataSource","dependencyId":":","dependencyVersion":nu</vt:lpwstr>
  </property>
  <property fmtid="{D5CDD505-2E9C-101B-9397-08002B2CF9AE}" pid="40" name="PluginDependencies_38">
    <vt:lpwstr>ll},{"dependencyType":"DataSource","dependencyId":":","dependencyVersion":null},{"dependencyType":"DataSource","dependencyId":":","dependencyVersion":null},{"dependencyType":"DataSource","dependencyId":":","dependencyVersion":null},{"dependencyType":"Data</vt:lpwstr>
  </property>
  <property fmtid="{D5CDD505-2E9C-101B-9397-08002B2CF9AE}" pid="41" name="PluginDependencies_39">
    <vt:lpwstr>Source","dependencyId":":","dependencyVersion":null},{"dependencyType":"DataSource","dependencyId":":","dependencyVersion":null},{"dependencyType":"DataSource","dependencyId":":","dependencyVersion":null},{"dependencyType":"DataSource","dependencyId":":",</vt:lpwstr>
  </property>
  <property fmtid="{D5CDD505-2E9C-101B-9397-08002B2CF9AE}" pid="42" name="PluginDependencies_40">
    <vt:lpwstr>"dependencyVersion":null},{"dependencyType":"DataSource","dependencyId":":","dependencyVersion":null},{"dependencyType":"DataSource","dependencyId":":","dependencyVersion":null},{"dependencyType":"DataSource","dependencyId":":","dependencyVersion":null},{</vt:lpwstr>
  </property>
  <property fmtid="{D5CDD505-2E9C-101B-9397-08002B2CF9AE}" pid="43" name="PluginDependencies_41">
    <vt:lpwstr>"dependencyType":"DataSource","dependencyId":":","dependencyVersion":null},{"dependencyType":"DataSource","dependencyId":":","dependencyVersion":null},{"dependencyType":"DataSource","dependencyId":":","dependencyVersion":null},{"dependencyType":"DataSourc</vt:lpwstr>
  </property>
  <property fmtid="{D5CDD505-2E9C-101B-9397-08002B2CF9AE}" pid="44" name="PluginDependencies_42">
    <vt:lpwstr>e","dependencyId":":","dependencyVersion":null},{"dependencyType":"DataSource","dependencyId":":","dependencyVersion":null},{"dependencyType":"DataSource","dependencyId":":","dependencyVersion":null},{"dependencyType":"DataSource","dependencyId":":","depe</vt:lpwstr>
  </property>
  <property fmtid="{D5CDD505-2E9C-101B-9397-08002B2CF9AE}" pid="45" name="PluginDependencies_43">
    <vt:lpwstr>ndencyVersion":null},{"dependencyType":"DataSource","dependencyId":":","dependencyVersion":null},{"dependencyType":"DataSource","dependencyId":":","dependencyVersion":null},{"dependencyType":"DataSource","dependencyId":":","dependencyVersion":null},{"depe</vt:lpwstr>
  </property>
  <property fmtid="{D5CDD505-2E9C-101B-9397-08002B2CF9AE}" pid="46" name="PluginDependencies_44">
    <vt:lpwstr>ndencyType":"DataSource","dependencyId":":","dependencyVersion":null},{"dependencyType":"DataSource","dependencyId":":","dependencyVersion":null},{"dependencyType":"DataSource","dependencyId":":","dependencyVersion":null},{"dependencyType":"DataSource","d</vt:lpwstr>
  </property>
  <property fmtid="{D5CDD505-2E9C-101B-9397-08002B2CF9AE}" pid="47" name="PluginDependencies_45">
    <vt:lpwstr>ependencyId":":","dependencyVersion":null},{"dependencyType":"DataSource","dependencyId":":","dependencyVersion":null},{"dependencyType":"DataSource","dependencyId":":","dependencyVersion":null},{"dependencyType":"DataSource","dependencyId":":","dependenc</vt:lpwstr>
  </property>
  <property fmtid="{D5CDD505-2E9C-101B-9397-08002B2CF9AE}" pid="48" name="PluginDependencies_46">
    <vt:lpwstr>yVersion":null},{"dependencyType":"DataSource","dependencyId":":","dependencyVersion":null},{"dependencyType":"DataSource","dependencyId":":","dependencyVersion":null},{"dependencyType":"DataSource","dependencyId":":","dependencyVersion":null},{"dependenc</vt:lpwstr>
  </property>
  <property fmtid="{D5CDD505-2E9C-101B-9397-08002B2CF9AE}" pid="49" name="PluginDependencies_47">
    <vt:lpwstr>yType":"DataSource","dependencyId":":","dependencyVersion":null},{"dependencyType":"DataSource","dependencyId":":","dependencyVersion":null},{"dependencyType":"DataSource","dependencyId":":","dependencyVersion":null},{"dependencyType":"DataSource","depend</vt:lpwstr>
  </property>
  <property fmtid="{D5CDD505-2E9C-101B-9397-08002B2CF9AE}" pid="50" name="PluginDependencies_48">
    <vt:lpwstr>encyId":":","dependencyVersion":null},{"dependencyType":"DataSource","dependencyId":":","dependencyVersion":null},{"dependencyType":"DataSource","dependencyId":":","dependencyVersion":null},{"dependencyType":"DataSource","dependencyId":":","dependencyVers</vt:lpwstr>
  </property>
  <property fmtid="{D5CDD505-2E9C-101B-9397-08002B2CF9AE}" pid="51" name="PluginDependencies_49">
    <vt:lpwstr>ion":null},{"dependencyType":"DataSource","dependencyId":":","dependencyVersion":null},{"dependencyType":"DataSource","dependencyId":":","dependencyVersion":null},{"dependencyType":"DataSource","dependencyId":":","dependencyVersion":null},{"dependencyType</vt:lpwstr>
  </property>
  <property fmtid="{D5CDD505-2E9C-101B-9397-08002B2CF9AE}" pid="52" name="PluginDependencies_50">
    <vt:lpwstr>":"DataSource","dependencyId":":","dependencyVersion":null},{"dependencyType":"DataSource","dependencyId":":","dependencyVersion":null},{"dependencyType":"DataSource","dependencyId":":","dependencyVersion":null},{"dependencyType":"DataSource","dependencyI</vt:lpwstr>
  </property>
  <property fmtid="{D5CDD505-2E9C-101B-9397-08002B2CF9AE}" pid="53" name="PluginDependencies_51">
    <vt:lpwstr>d":":","dependencyVersion":null},{"dependencyType":"DataSource","dependencyId":":","dependencyVersion":null},{"dependencyType":"DataSource","dependencyId":":","dependencyVersion":null},{"dependencyType":"DataSource","dependencyId":":","dependencyVersion":</vt:lpwstr>
  </property>
  <property fmtid="{D5CDD505-2E9C-101B-9397-08002B2CF9AE}" pid="54" name="PluginDependencies_52">
    <vt:lpwstr>null},{"dependencyType":"DataSource","dependencyId":":","dependencyVersion":null},{"dependencyType":"DataSource","dependencyId":":","dependencyVersion":null},{"dependencyType":"DataSource","dependencyId":":","dependencyVersion":null},{"dependencyType":"Da</vt:lpwstr>
  </property>
  <property fmtid="{D5CDD505-2E9C-101B-9397-08002B2CF9AE}" pid="55" name="PluginDependencies_53">
    <vt:lpwstr>taSource","dependencyId":":","dependencyVersion":null}],"635926855539746206:636045261152541359":[],"635926855539746206:636045261152541360":[],"635926855539746206:636045261152541361":[],"635926855539746206:636045261152541362":[],"635690283596553901:6357565</vt:lpwstr>
  </property>
  <property fmtid="{D5CDD505-2E9C-101B-9397-08002B2CF9AE}" pid="56" name="PluginDependencies_54">
    <vt:lpwstr>74568773657":[]}</vt:lpwstr>
  </property>
  <property fmtid="{D5CDD505-2E9C-101B-9397-08002B2CF9AE}" pid="57" name="CustomerId">
    <vt:lpwstr>auoffice</vt:lpwstr>
  </property>
  <property fmtid="{D5CDD505-2E9C-101B-9397-08002B2CF9AE}" pid="58" name="TemplateId">
    <vt:lpwstr>636196524199658508</vt:lpwstr>
  </property>
  <property fmtid="{D5CDD505-2E9C-101B-9397-08002B2CF9AE}" pid="59" name="UserProfileId">
    <vt:lpwstr>636709475525575023</vt:lpwstr>
  </property>
  <property fmtid="{D5CDD505-2E9C-101B-9397-08002B2CF9AE}" pid="60" name="TemplafyTimeStamp">
    <vt:lpwstr>2017-02-24T14:35:30.3621506Z</vt:lpwstr>
  </property>
  <property fmtid="{D5CDD505-2E9C-101B-9397-08002B2CF9AE}" pid="61" name="OfficeID">
    <vt:lpwstr>2665</vt:lpwstr>
  </property>
  <property fmtid="{D5CDD505-2E9C-101B-9397-08002B2CF9AE}" pid="62" name="colorthemechange">
    <vt:lpwstr>True</vt:lpwstr>
  </property>
</Properties>
</file>